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8" r:id="rId3"/>
    <p:sldId id="259" r:id="rId4"/>
    <p:sldId id="261" r:id="rId5"/>
    <p:sldId id="265" r:id="rId6"/>
    <p:sldId id="262" r:id="rId7"/>
    <p:sldId id="263" r:id="rId8"/>
    <p:sldId id="264" r:id="rId9"/>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Jones" initials="SJ" lastIdx="28" clrIdx="0">
    <p:extLst>
      <p:ext uri="{19B8F6BF-5375-455C-9EA6-DF929625EA0E}">
        <p15:presenceInfo xmlns:p15="http://schemas.microsoft.com/office/powerpoint/2012/main" userId="166b21f8-8031-491f-994f-b3db173ffbde" providerId="Windows Live"/>
      </p:ext>
    </p:extLst>
  </p:cmAuthor>
  <p:cmAuthor id="2" name="Jennifer Lyons" initials="JL" lastIdx="1" clrIdx="1">
    <p:extLst>
      <p:ext uri="{19B8F6BF-5375-455C-9EA6-DF929625EA0E}">
        <p15:presenceInfo xmlns:p15="http://schemas.microsoft.com/office/powerpoint/2012/main" userId="c277e2d41b547f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A6B3"/>
    <a:srgbClr val="ACD04A"/>
    <a:srgbClr val="FF8C00"/>
    <a:srgbClr val="D3E9E8"/>
    <a:srgbClr val="DFDEDC"/>
    <a:srgbClr val="1A2674"/>
    <a:srgbClr val="1D366C"/>
    <a:srgbClr val="E1E1DF"/>
    <a:srgbClr val="007053"/>
    <a:srgbClr val="2639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3A012-3E6E-4BC0-885B-D891B9DE910C}" v="4" dt="2024-06-18T20:10:44.941"/>
    <p1510:client id="{D0BFE887-7BFF-4851-9357-19ADB218CAF9}" v="7" dt="2024-06-18T20:07:05.669"/>
    <p1510:client id="{FFE79F03-7BB2-48CE-90DE-B469ECFD7CB8}" v="135" dt="2024-06-18T19:39:54.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66" autoAdjust="0"/>
    <p:restoredTop sz="97274" autoAdjust="0"/>
  </p:normalViewPr>
  <p:slideViewPr>
    <p:cSldViewPr snapToGrid="0">
      <p:cViewPr varScale="1">
        <p:scale>
          <a:sx n="74" d="100"/>
          <a:sy n="74" d="100"/>
        </p:scale>
        <p:origin x="2970"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Panken" userId="8xRLWDDm65El8lNBrKt3HoJtrg1YeRd/N9NzVeK0CPw=" providerId="None" clId="Web-{FFE79F03-7BB2-48CE-90DE-B469ECFD7CB8}"/>
    <pc:docChg chg="modSld">
      <pc:chgData name="Sarah Panken" userId="8xRLWDDm65El8lNBrKt3HoJtrg1YeRd/N9NzVeK0CPw=" providerId="None" clId="Web-{FFE79F03-7BB2-48CE-90DE-B469ECFD7CB8}" dt="2024-06-18T19:39:54.159" v="70" actId="20577"/>
      <pc:docMkLst>
        <pc:docMk/>
      </pc:docMkLst>
      <pc:sldChg chg="modSp">
        <pc:chgData name="Sarah Panken" userId="8xRLWDDm65El8lNBrKt3HoJtrg1YeRd/N9NzVeK0CPw=" providerId="None" clId="Web-{FFE79F03-7BB2-48CE-90DE-B469ECFD7CB8}" dt="2024-06-18T19:38:13.112" v="53" actId="20577"/>
        <pc:sldMkLst>
          <pc:docMk/>
          <pc:sldMk cId="4152629756" sldId="258"/>
        </pc:sldMkLst>
        <pc:spChg chg="mod">
          <ac:chgData name="Sarah Panken" userId="8xRLWDDm65El8lNBrKt3HoJtrg1YeRd/N9NzVeK0CPw=" providerId="None" clId="Web-{FFE79F03-7BB2-48CE-90DE-B469ECFD7CB8}" dt="2024-06-18T19:29:55.891" v="9" actId="20577"/>
          <ac:spMkLst>
            <pc:docMk/>
            <pc:sldMk cId="4152629756" sldId="258"/>
            <ac:spMk id="48" creationId="{FFB8EF76-62FF-0053-1804-9A2310CBD052}"/>
          </ac:spMkLst>
        </pc:spChg>
        <pc:spChg chg="mod">
          <ac:chgData name="Sarah Panken" userId="8xRLWDDm65El8lNBrKt3HoJtrg1YeRd/N9NzVeK0CPw=" providerId="None" clId="Web-{FFE79F03-7BB2-48CE-90DE-B469ECFD7CB8}" dt="2024-06-18T19:31:36.751" v="51" actId="20577"/>
          <ac:spMkLst>
            <pc:docMk/>
            <pc:sldMk cId="4152629756" sldId="258"/>
            <ac:spMk id="139" creationId="{C61C3EE1-F736-92FA-297F-8665C5CDAC56}"/>
          </ac:spMkLst>
        </pc:spChg>
        <pc:spChg chg="mod">
          <ac:chgData name="Sarah Panken" userId="8xRLWDDm65El8lNBrKt3HoJtrg1YeRd/N9NzVeK0CPw=" providerId="None" clId="Web-{FFE79F03-7BB2-48CE-90DE-B469ECFD7CB8}" dt="2024-06-18T19:30:21.110" v="21" actId="20577"/>
          <ac:spMkLst>
            <pc:docMk/>
            <pc:sldMk cId="4152629756" sldId="258"/>
            <ac:spMk id="449" creationId="{36BD5D64-5A70-38E4-FB48-0EF88F666634}"/>
          </ac:spMkLst>
        </pc:spChg>
        <pc:spChg chg="mod">
          <ac:chgData name="Sarah Panken" userId="8xRLWDDm65El8lNBrKt3HoJtrg1YeRd/N9NzVeK0CPw=" providerId="None" clId="Web-{FFE79F03-7BB2-48CE-90DE-B469ECFD7CB8}" dt="2024-06-18T19:38:13.112" v="53" actId="20577"/>
          <ac:spMkLst>
            <pc:docMk/>
            <pc:sldMk cId="4152629756" sldId="258"/>
            <ac:spMk id="456" creationId="{371F547F-CA62-E5E0-4713-A6826A1832D6}"/>
          </ac:spMkLst>
        </pc:spChg>
      </pc:sldChg>
      <pc:sldChg chg="modSp">
        <pc:chgData name="Sarah Panken" userId="8xRLWDDm65El8lNBrKt3HoJtrg1YeRd/N9NzVeK0CPw=" providerId="None" clId="Web-{FFE79F03-7BB2-48CE-90DE-B469ECFD7CB8}" dt="2024-06-18T19:39:54.159" v="70" actId="20577"/>
        <pc:sldMkLst>
          <pc:docMk/>
          <pc:sldMk cId="3114432324" sldId="261"/>
        </pc:sldMkLst>
        <pc:spChg chg="mod">
          <ac:chgData name="Sarah Panken" userId="8xRLWDDm65El8lNBrKt3HoJtrg1YeRd/N9NzVeK0CPw=" providerId="None" clId="Web-{FFE79F03-7BB2-48CE-90DE-B469ECFD7CB8}" dt="2024-06-18T19:39:54.159" v="70" actId="20577"/>
          <ac:spMkLst>
            <pc:docMk/>
            <pc:sldMk cId="3114432324" sldId="261"/>
            <ac:spMk id="15" creationId="{AC8F378A-10B7-6C11-EF34-51EE34E3A568}"/>
          </ac:spMkLst>
        </pc:spChg>
        <pc:spChg chg="mod">
          <ac:chgData name="Sarah Panken" userId="8xRLWDDm65El8lNBrKt3HoJtrg1YeRd/N9NzVeK0CPw=" providerId="None" clId="Web-{FFE79F03-7BB2-48CE-90DE-B469ECFD7CB8}" dt="2024-06-18T19:39:48.753" v="65" actId="20577"/>
          <ac:spMkLst>
            <pc:docMk/>
            <pc:sldMk cId="3114432324" sldId="261"/>
            <ac:spMk id="17" creationId="{46985477-EACA-F37B-63AD-AE1C1A399C34}"/>
          </ac:spMkLst>
        </pc:spChg>
      </pc:sldChg>
    </pc:docChg>
  </pc:docChgLst>
  <pc:docChgLst>
    <pc:chgData name="Emily Lyke" userId="7JLwD3POwS4zkw9EBegAgBhm9rU0FBtTgh0JbejYi1I=" providerId="None" clId="Web-{D0BFE887-7BFF-4851-9357-19ADB218CAF9}"/>
    <pc:docChg chg="modSld">
      <pc:chgData name="Emily Lyke" userId="7JLwD3POwS4zkw9EBegAgBhm9rU0FBtTgh0JbejYi1I=" providerId="None" clId="Web-{D0BFE887-7BFF-4851-9357-19ADB218CAF9}" dt="2024-06-18T20:07:02.294" v="2" actId="20577"/>
      <pc:docMkLst>
        <pc:docMk/>
      </pc:docMkLst>
      <pc:sldChg chg="modSp">
        <pc:chgData name="Emily Lyke" userId="7JLwD3POwS4zkw9EBegAgBhm9rU0FBtTgh0JbejYi1I=" providerId="None" clId="Web-{D0BFE887-7BFF-4851-9357-19ADB218CAF9}" dt="2024-06-18T20:01:18.944" v="1" actId="20577"/>
        <pc:sldMkLst>
          <pc:docMk/>
          <pc:sldMk cId="4152629756" sldId="258"/>
        </pc:sldMkLst>
        <pc:spChg chg="mod">
          <ac:chgData name="Emily Lyke" userId="7JLwD3POwS4zkw9EBegAgBhm9rU0FBtTgh0JbejYi1I=" providerId="None" clId="Web-{D0BFE887-7BFF-4851-9357-19ADB218CAF9}" dt="2024-06-18T20:01:18.944" v="1" actId="20577"/>
          <ac:spMkLst>
            <pc:docMk/>
            <pc:sldMk cId="4152629756" sldId="258"/>
            <ac:spMk id="125" creationId="{760C0CC7-E5F4-25B9-55B4-CAF126A0BC70}"/>
          </ac:spMkLst>
        </pc:spChg>
      </pc:sldChg>
      <pc:sldChg chg="modSp">
        <pc:chgData name="Emily Lyke" userId="7JLwD3POwS4zkw9EBegAgBhm9rU0FBtTgh0JbejYi1I=" providerId="None" clId="Web-{D0BFE887-7BFF-4851-9357-19ADB218CAF9}" dt="2024-06-18T20:07:02.294" v="2" actId="20577"/>
        <pc:sldMkLst>
          <pc:docMk/>
          <pc:sldMk cId="36580479" sldId="262"/>
        </pc:sldMkLst>
        <pc:spChg chg="mod">
          <ac:chgData name="Emily Lyke" userId="7JLwD3POwS4zkw9EBegAgBhm9rU0FBtTgh0JbejYi1I=" providerId="None" clId="Web-{D0BFE887-7BFF-4851-9357-19ADB218CAF9}" dt="2024-06-18T20:07:02.294" v="2" actId="20577"/>
          <ac:spMkLst>
            <pc:docMk/>
            <pc:sldMk cId="36580479" sldId="262"/>
            <ac:spMk id="125" creationId="{760C0CC7-E5F4-25B9-55B4-CAF126A0BC70}"/>
          </ac:spMkLst>
        </pc:spChg>
      </pc:sldChg>
    </pc:docChg>
  </pc:docChgLst>
  <pc:docChgLst>
    <pc:chgData name="Emily Lyke" userId="7JLwD3POwS4zkw9EBegAgBhm9rU0FBtTgh0JbejYi1I=" providerId="None" clId="Web-{11D3A012-3E6E-4BC0-885B-D891B9DE910C}"/>
    <pc:docChg chg="modSld">
      <pc:chgData name="Emily Lyke" userId="7JLwD3POwS4zkw9EBegAgBhm9rU0FBtTgh0JbejYi1I=" providerId="None" clId="Web-{11D3A012-3E6E-4BC0-885B-D891B9DE910C}" dt="2024-06-18T20:10:40.207" v="0" actId="20577"/>
      <pc:docMkLst>
        <pc:docMk/>
      </pc:docMkLst>
      <pc:sldChg chg="modSp">
        <pc:chgData name="Emily Lyke" userId="7JLwD3POwS4zkw9EBegAgBhm9rU0FBtTgh0JbejYi1I=" providerId="None" clId="Web-{11D3A012-3E6E-4BC0-885B-D891B9DE910C}" dt="2024-06-18T20:10:40.207" v="0" actId="20577"/>
        <pc:sldMkLst>
          <pc:docMk/>
          <pc:sldMk cId="4152629756" sldId="258"/>
        </pc:sldMkLst>
        <pc:spChg chg="mod">
          <ac:chgData name="Emily Lyke" userId="7JLwD3POwS4zkw9EBegAgBhm9rU0FBtTgh0JbejYi1I=" providerId="None" clId="Web-{11D3A012-3E6E-4BC0-885B-D891B9DE910C}" dt="2024-06-18T20:10:40.207" v="0" actId="20577"/>
          <ac:spMkLst>
            <pc:docMk/>
            <pc:sldMk cId="4152629756" sldId="258"/>
            <ac:spMk id="125" creationId="{760C0CC7-E5F4-25B9-55B4-CAF126A0BC7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5C55-34E5-4109-B542-9D41B4DFC199}"/>
              </a:ext>
            </a:extLst>
          </p:cNvPr>
          <p:cNvSpPr>
            <a:spLocks noGrp="1"/>
          </p:cNvSpPr>
          <p:nvPr>
            <p:ph type="ctrTitle"/>
          </p:nvPr>
        </p:nvSpPr>
        <p:spPr>
          <a:xfrm>
            <a:off x="971550" y="1646133"/>
            <a:ext cx="5829300" cy="3501813"/>
          </a:xfrm>
        </p:spPr>
        <p:txBody>
          <a:bodyPr anchor="b"/>
          <a:lstStyle>
            <a:lvl1pPr algn="ctr">
              <a:defRPr sz="8800"/>
            </a:lvl1pPr>
          </a:lstStyle>
          <a:p>
            <a:r>
              <a:rPr lang="en-US"/>
              <a:t>Click to edit Master title style</a:t>
            </a:r>
          </a:p>
        </p:txBody>
      </p:sp>
      <p:sp>
        <p:nvSpPr>
          <p:cNvPr id="3" name="Subtitle 2">
            <a:extLst>
              <a:ext uri="{FF2B5EF4-FFF2-40B4-BE49-F238E27FC236}">
                <a16:creationId xmlns:a16="http://schemas.microsoft.com/office/drawing/2014/main" id="{A9E13CD7-E6B5-4504-AF53-13A0376E3154}"/>
              </a:ext>
            </a:extLst>
          </p:cNvPr>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a:extLst>
              <a:ext uri="{FF2B5EF4-FFF2-40B4-BE49-F238E27FC236}">
                <a16:creationId xmlns:a16="http://schemas.microsoft.com/office/drawing/2014/main" id="{5244CEE2-105E-46A8-B4E6-161BF81BAF5C}"/>
              </a:ext>
            </a:extLst>
          </p:cNvPr>
          <p:cNvSpPr>
            <a:spLocks noGrp="1"/>
          </p:cNvSpPr>
          <p:nvPr>
            <p:ph type="dt" sz="half" idx="10"/>
          </p:nvPr>
        </p:nvSpPr>
        <p:spPr/>
        <p:txBody>
          <a:bodyPr/>
          <a:lstStyle/>
          <a:p>
            <a:fld id="{5C15FD9B-FB43-4CF8-B3E3-4873B7546494}" type="datetimeFigureOut">
              <a:rPr lang="en-US" smtClean="0"/>
              <a:t>6/24/2024</a:t>
            </a:fld>
            <a:endParaRPr lang="en-US" dirty="0"/>
          </a:p>
        </p:txBody>
      </p:sp>
      <p:sp>
        <p:nvSpPr>
          <p:cNvPr id="5" name="Footer Placeholder 4">
            <a:extLst>
              <a:ext uri="{FF2B5EF4-FFF2-40B4-BE49-F238E27FC236}">
                <a16:creationId xmlns:a16="http://schemas.microsoft.com/office/drawing/2014/main" id="{49980C8C-09FB-4F5E-B5CC-8D3CD2EDD0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60B03B-0723-4066-8D8D-7092E6AF4090}"/>
              </a:ext>
            </a:extLst>
          </p:cNvPr>
          <p:cNvSpPr>
            <a:spLocks noGrp="1"/>
          </p:cNvSpPr>
          <p:nvPr>
            <p:ph type="sldNum" sz="quarter" idx="12"/>
          </p:nvPr>
        </p:nvSpPr>
        <p:spPr/>
        <p:txBody>
          <a:bodyPr/>
          <a:lstStyle/>
          <a:p>
            <a:fld id="{623EE8C3-9F53-4C4E-8E44-AE41C773D414}" type="slidenum">
              <a:rPr lang="en-US" smtClean="0"/>
              <a:t>‹#›</a:t>
            </a:fld>
            <a:endParaRPr lang="en-US" dirty="0"/>
          </a:p>
        </p:txBody>
      </p:sp>
    </p:spTree>
    <p:extLst>
      <p:ext uri="{BB962C8B-B14F-4D97-AF65-F5344CB8AC3E}">
        <p14:creationId xmlns:p14="http://schemas.microsoft.com/office/powerpoint/2010/main" val="238525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C210-3868-4132-9914-E3BF1F84F7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5AEF1A-9BFE-467D-A765-ED4AFA36AC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C8AC9-91D9-49D2-80A5-31190AA45EE1}"/>
              </a:ext>
            </a:extLst>
          </p:cNvPr>
          <p:cNvSpPr>
            <a:spLocks noGrp="1"/>
          </p:cNvSpPr>
          <p:nvPr>
            <p:ph type="dt" sz="half" idx="10"/>
          </p:nvPr>
        </p:nvSpPr>
        <p:spPr/>
        <p:txBody>
          <a:bodyPr/>
          <a:lstStyle/>
          <a:p>
            <a:fld id="{5C15FD9B-FB43-4CF8-B3E3-4873B7546494}" type="datetimeFigureOut">
              <a:rPr lang="en-US" smtClean="0"/>
              <a:t>6/24/2024</a:t>
            </a:fld>
            <a:endParaRPr lang="en-US" dirty="0"/>
          </a:p>
        </p:txBody>
      </p:sp>
      <p:sp>
        <p:nvSpPr>
          <p:cNvPr id="5" name="Footer Placeholder 4">
            <a:extLst>
              <a:ext uri="{FF2B5EF4-FFF2-40B4-BE49-F238E27FC236}">
                <a16:creationId xmlns:a16="http://schemas.microsoft.com/office/drawing/2014/main" id="{A21DA7D4-11DE-4B7B-9A52-27DF635D2C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484BCC-98ED-4B3F-A1B2-FF50B42A673A}"/>
              </a:ext>
            </a:extLst>
          </p:cNvPr>
          <p:cNvSpPr>
            <a:spLocks noGrp="1"/>
          </p:cNvSpPr>
          <p:nvPr>
            <p:ph type="sldNum" sz="quarter" idx="12"/>
          </p:nvPr>
        </p:nvSpPr>
        <p:spPr/>
        <p:txBody>
          <a:bodyPr/>
          <a:lstStyle/>
          <a:p>
            <a:fld id="{623EE8C3-9F53-4C4E-8E44-AE41C773D414}" type="slidenum">
              <a:rPr lang="en-US" smtClean="0"/>
              <a:t>‹#›</a:t>
            </a:fld>
            <a:endParaRPr lang="en-US" dirty="0"/>
          </a:p>
        </p:txBody>
      </p:sp>
    </p:spTree>
    <p:extLst>
      <p:ext uri="{BB962C8B-B14F-4D97-AF65-F5344CB8AC3E}">
        <p14:creationId xmlns:p14="http://schemas.microsoft.com/office/powerpoint/2010/main" val="3274545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7635D-459C-447A-BF0C-6B94CAE35DA0}"/>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406731-B1B5-4E7E-95B9-7865544A9290}"/>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2150F-F5F9-4317-9A25-F547DCE48213}"/>
              </a:ext>
            </a:extLst>
          </p:cNvPr>
          <p:cNvSpPr>
            <a:spLocks noGrp="1"/>
          </p:cNvSpPr>
          <p:nvPr>
            <p:ph type="dt" sz="half" idx="10"/>
          </p:nvPr>
        </p:nvSpPr>
        <p:spPr/>
        <p:txBody>
          <a:bodyPr/>
          <a:lstStyle/>
          <a:p>
            <a:fld id="{5C15FD9B-FB43-4CF8-B3E3-4873B7546494}" type="datetimeFigureOut">
              <a:rPr lang="en-US" smtClean="0"/>
              <a:t>6/24/2024</a:t>
            </a:fld>
            <a:endParaRPr lang="en-US" dirty="0"/>
          </a:p>
        </p:txBody>
      </p:sp>
      <p:sp>
        <p:nvSpPr>
          <p:cNvPr id="5" name="Footer Placeholder 4">
            <a:extLst>
              <a:ext uri="{FF2B5EF4-FFF2-40B4-BE49-F238E27FC236}">
                <a16:creationId xmlns:a16="http://schemas.microsoft.com/office/drawing/2014/main" id="{B1BFDAE0-16FB-45C2-9F1E-36E48E0152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6F53B2-507A-4819-9F3B-B75E31317DCC}"/>
              </a:ext>
            </a:extLst>
          </p:cNvPr>
          <p:cNvSpPr>
            <a:spLocks noGrp="1"/>
          </p:cNvSpPr>
          <p:nvPr>
            <p:ph type="sldNum" sz="quarter" idx="12"/>
          </p:nvPr>
        </p:nvSpPr>
        <p:spPr/>
        <p:txBody>
          <a:bodyPr/>
          <a:lstStyle/>
          <a:p>
            <a:fld id="{623EE8C3-9F53-4C4E-8E44-AE41C773D414}" type="slidenum">
              <a:rPr lang="en-US" smtClean="0"/>
              <a:t>‹#›</a:t>
            </a:fld>
            <a:endParaRPr lang="en-US" dirty="0"/>
          </a:p>
        </p:txBody>
      </p:sp>
    </p:spTree>
    <p:extLst>
      <p:ext uri="{BB962C8B-B14F-4D97-AF65-F5344CB8AC3E}">
        <p14:creationId xmlns:p14="http://schemas.microsoft.com/office/powerpoint/2010/main" val="155264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E215-381D-40B9-A683-F2B9DF38A5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89F510-D669-4161-813C-FB3C7BDA91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1BD5B-F4AE-4595-A149-ACAF65DFADAE}"/>
              </a:ext>
            </a:extLst>
          </p:cNvPr>
          <p:cNvSpPr>
            <a:spLocks noGrp="1"/>
          </p:cNvSpPr>
          <p:nvPr>
            <p:ph type="dt" sz="half" idx="10"/>
          </p:nvPr>
        </p:nvSpPr>
        <p:spPr/>
        <p:txBody>
          <a:bodyPr/>
          <a:lstStyle/>
          <a:p>
            <a:fld id="{5C15FD9B-FB43-4CF8-B3E3-4873B7546494}" type="datetimeFigureOut">
              <a:rPr lang="en-US" smtClean="0"/>
              <a:t>6/24/2024</a:t>
            </a:fld>
            <a:endParaRPr lang="en-US" dirty="0"/>
          </a:p>
        </p:txBody>
      </p:sp>
      <p:sp>
        <p:nvSpPr>
          <p:cNvPr id="5" name="Footer Placeholder 4">
            <a:extLst>
              <a:ext uri="{FF2B5EF4-FFF2-40B4-BE49-F238E27FC236}">
                <a16:creationId xmlns:a16="http://schemas.microsoft.com/office/drawing/2014/main" id="{28F13504-9AA4-421D-B44A-C066DE248F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689BC7-2E1B-44C3-B264-5BFEEF3B9CCD}"/>
              </a:ext>
            </a:extLst>
          </p:cNvPr>
          <p:cNvSpPr>
            <a:spLocks noGrp="1"/>
          </p:cNvSpPr>
          <p:nvPr>
            <p:ph type="sldNum" sz="quarter" idx="12"/>
          </p:nvPr>
        </p:nvSpPr>
        <p:spPr/>
        <p:txBody>
          <a:bodyPr/>
          <a:lstStyle/>
          <a:p>
            <a:fld id="{623EE8C3-9F53-4C4E-8E44-AE41C773D414}" type="slidenum">
              <a:rPr lang="en-US" smtClean="0"/>
              <a:t>‹#›</a:t>
            </a:fld>
            <a:endParaRPr lang="en-US" dirty="0"/>
          </a:p>
        </p:txBody>
      </p:sp>
    </p:spTree>
    <p:extLst>
      <p:ext uri="{BB962C8B-B14F-4D97-AF65-F5344CB8AC3E}">
        <p14:creationId xmlns:p14="http://schemas.microsoft.com/office/powerpoint/2010/main" val="1922089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B5DF7-D59F-4DD3-9D5B-AF89A8EFD6F3}"/>
              </a:ext>
            </a:extLst>
          </p:cNvPr>
          <p:cNvSpPr>
            <a:spLocks noGrp="1"/>
          </p:cNvSpPr>
          <p:nvPr>
            <p:ph type="title"/>
          </p:nvPr>
        </p:nvSpPr>
        <p:spPr>
          <a:xfrm>
            <a:off x="530304" y="2507617"/>
            <a:ext cx="6703695" cy="4184014"/>
          </a:xfrm>
        </p:spPr>
        <p:txBody>
          <a:bodyPr anchor="b"/>
          <a:lstStyle>
            <a:lvl1pPr>
              <a:defRPr sz="8800"/>
            </a:lvl1pPr>
          </a:lstStyle>
          <a:p>
            <a:r>
              <a:rPr lang="en-US"/>
              <a:t>Click to edit Master title style</a:t>
            </a:r>
          </a:p>
        </p:txBody>
      </p:sp>
      <p:sp>
        <p:nvSpPr>
          <p:cNvPr id="3" name="Text Placeholder 2">
            <a:extLst>
              <a:ext uri="{FF2B5EF4-FFF2-40B4-BE49-F238E27FC236}">
                <a16:creationId xmlns:a16="http://schemas.microsoft.com/office/drawing/2014/main" id="{E7428CC6-6437-40B2-AF4B-39C7A471520C}"/>
              </a:ext>
            </a:extLst>
          </p:cNvPr>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CB1C18-950D-4476-AE02-011BCCEDF911}"/>
              </a:ext>
            </a:extLst>
          </p:cNvPr>
          <p:cNvSpPr>
            <a:spLocks noGrp="1"/>
          </p:cNvSpPr>
          <p:nvPr>
            <p:ph type="dt" sz="half" idx="10"/>
          </p:nvPr>
        </p:nvSpPr>
        <p:spPr/>
        <p:txBody>
          <a:bodyPr/>
          <a:lstStyle/>
          <a:p>
            <a:fld id="{5C15FD9B-FB43-4CF8-B3E3-4873B7546494}" type="datetimeFigureOut">
              <a:rPr lang="en-US" smtClean="0"/>
              <a:t>6/24/2024</a:t>
            </a:fld>
            <a:endParaRPr lang="en-US" dirty="0"/>
          </a:p>
        </p:txBody>
      </p:sp>
      <p:sp>
        <p:nvSpPr>
          <p:cNvPr id="5" name="Footer Placeholder 4">
            <a:extLst>
              <a:ext uri="{FF2B5EF4-FFF2-40B4-BE49-F238E27FC236}">
                <a16:creationId xmlns:a16="http://schemas.microsoft.com/office/drawing/2014/main" id="{E6EDF019-9469-40AF-B847-8EF47E9D72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66FA4B-3CF1-4877-90AD-25EAC7D924EE}"/>
              </a:ext>
            </a:extLst>
          </p:cNvPr>
          <p:cNvSpPr>
            <a:spLocks noGrp="1"/>
          </p:cNvSpPr>
          <p:nvPr>
            <p:ph type="sldNum" sz="quarter" idx="12"/>
          </p:nvPr>
        </p:nvSpPr>
        <p:spPr/>
        <p:txBody>
          <a:bodyPr/>
          <a:lstStyle/>
          <a:p>
            <a:fld id="{623EE8C3-9F53-4C4E-8E44-AE41C773D414}" type="slidenum">
              <a:rPr lang="en-US" smtClean="0"/>
              <a:t>‹#›</a:t>
            </a:fld>
            <a:endParaRPr lang="en-US" dirty="0"/>
          </a:p>
        </p:txBody>
      </p:sp>
    </p:spTree>
    <p:extLst>
      <p:ext uri="{BB962C8B-B14F-4D97-AF65-F5344CB8AC3E}">
        <p14:creationId xmlns:p14="http://schemas.microsoft.com/office/powerpoint/2010/main" val="311034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41ED1-C943-4CF7-AEB8-3DAFEE0A9D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B63F9-3D49-4071-A65E-58BF412D87FC}"/>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BE23CA-F1DA-4FF2-9F0E-CDEE0FFF2169}"/>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D74731-BA5E-4FC8-8863-FF72EA92D307}"/>
              </a:ext>
            </a:extLst>
          </p:cNvPr>
          <p:cNvSpPr>
            <a:spLocks noGrp="1"/>
          </p:cNvSpPr>
          <p:nvPr>
            <p:ph type="dt" sz="half" idx="10"/>
          </p:nvPr>
        </p:nvSpPr>
        <p:spPr/>
        <p:txBody>
          <a:bodyPr/>
          <a:lstStyle/>
          <a:p>
            <a:fld id="{5C15FD9B-FB43-4CF8-B3E3-4873B7546494}" type="datetimeFigureOut">
              <a:rPr lang="en-US" smtClean="0"/>
              <a:t>6/24/2024</a:t>
            </a:fld>
            <a:endParaRPr lang="en-US" dirty="0"/>
          </a:p>
        </p:txBody>
      </p:sp>
      <p:sp>
        <p:nvSpPr>
          <p:cNvPr id="6" name="Footer Placeholder 5">
            <a:extLst>
              <a:ext uri="{FF2B5EF4-FFF2-40B4-BE49-F238E27FC236}">
                <a16:creationId xmlns:a16="http://schemas.microsoft.com/office/drawing/2014/main" id="{EFA2532C-188E-47A8-9E56-848ABD46C9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AC3861-88D5-4C62-A3B5-11F6C705DA17}"/>
              </a:ext>
            </a:extLst>
          </p:cNvPr>
          <p:cNvSpPr>
            <a:spLocks noGrp="1"/>
          </p:cNvSpPr>
          <p:nvPr>
            <p:ph type="sldNum" sz="quarter" idx="12"/>
          </p:nvPr>
        </p:nvSpPr>
        <p:spPr/>
        <p:txBody>
          <a:bodyPr/>
          <a:lstStyle/>
          <a:p>
            <a:fld id="{623EE8C3-9F53-4C4E-8E44-AE41C773D414}" type="slidenum">
              <a:rPr lang="en-US" smtClean="0"/>
              <a:t>‹#›</a:t>
            </a:fld>
            <a:endParaRPr lang="en-US" dirty="0"/>
          </a:p>
        </p:txBody>
      </p:sp>
    </p:spTree>
    <p:extLst>
      <p:ext uri="{BB962C8B-B14F-4D97-AF65-F5344CB8AC3E}">
        <p14:creationId xmlns:p14="http://schemas.microsoft.com/office/powerpoint/2010/main" val="318103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2A22-AA4B-40AE-9B8D-41EE87D25E4E}"/>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9CE8A5-11EC-4097-983B-4B909881ABE7}"/>
              </a:ext>
            </a:extLst>
          </p:cNvPr>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Edit Master text styles</a:t>
            </a:r>
          </a:p>
        </p:txBody>
      </p:sp>
      <p:sp>
        <p:nvSpPr>
          <p:cNvPr id="4" name="Content Placeholder 3">
            <a:extLst>
              <a:ext uri="{FF2B5EF4-FFF2-40B4-BE49-F238E27FC236}">
                <a16:creationId xmlns:a16="http://schemas.microsoft.com/office/drawing/2014/main" id="{B3037144-23DB-4761-93A7-B0A63F6CD83B}"/>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3095F4-C8D1-46B6-9E7F-804D14906CA1}"/>
              </a:ext>
            </a:extLst>
          </p:cNvPr>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Edit Master text styles</a:t>
            </a:r>
          </a:p>
        </p:txBody>
      </p:sp>
      <p:sp>
        <p:nvSpPr>
          <p:cNvPr id="6" name="Content Placeholder 5">
            <a:extLst>
              <a:ext uri="{FF2B5EF4-FFF2-40B4-BE49-F238E27FC236}">
                <a16:creationId xmlns:a16="http://schemas.microsoft.com/office/drawing/2014/main" id="{37CCE494-7CB9-4966-9989-1C123A9B3DCC}"/>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EF98AA-5923-4DF3-8325-5A90B6EEC55D}"/>
              </a:ext>
            </a:extLst>
          </p:cNvPr>
          <p:cNvSpPr>
            <a:spLocks noGrp="1"/>
          </p:cNvSpPr>
          <p:nvPr>
            <p:ph type="dt" sz="half" idx="10"/>
          </p:nvPr>
        </p:nvSpPr>
        <p:spPr/>
        <p:txBody>
          <a:bodyPr/>
          <a:lstStyle/>
          <a:p>
            <a:fld id="{5C15FD9B-FB43-4CF8-B3E3-4873B7546494}" type="datetimeFigureOut">
              <a:rPr lang="en-US" smtClean="0"/>
              <a:t>6/24/2024</a:t>
            </a:fld>
            <a:endParaRPr lang="en-US" dirty="0"/>
          </a:p>
        </p:txBody>
      </p:sp>
      <p:sp>
        <p:nvSpPr>
          <p:cNvPr id="8" name="Footer Placeholder 7">
            <a:extLst>
              <a:ext uri="{FF2B5EF4-FFF2-40B4-BE49-F238E27FC236}">
                <a16:creationId xmlns:a16="http://schemas.microsoft.com/office/drawing/2014/main" id="{645E59E8-7208-408F-8745-0BA882F501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F001D8-7086-416E-8A8D-109759C38A67}"/>
              </a:ext>
            </a:extLst>
          </p:cNvPr>
          <p:cNvSpPr>
            <a:spLocks noGrp="1"/>
          </p:cNvSpPr>
          <p:nvPr>
            <p:ph type="sldNum" sz="quarter" idx="12"/>
          </p:nvPr>
        </p:nvSpPr>
        <p:spPr/>
        <p:txBody>
          <a:bodyPr/>
          <a:lstStyle/>
          <a:p>
            <a:fld id="{623EE8C3-9F53-4C4E-8E44-AE41C773D414}" type="slidenum">
              <a:rPr lang="en-US" smtClean="0"/>
              <a:t>‹#›</a:t>
            </a:fld>
            <a:endParaRPr lang="en-US" dirty="0"/>
          </a:p>
        </p:txBody>
      </p:sp>
    </p:spTree>
    <p:extLst>
      <p:ext uri="{BB962C8B-B14F-4D97-AF65-F5344CB8AC3E}">
        <p14:creationId xmlns:p14="http://schemas.microsoft.com/office/powerpoint/2010/main" val="182922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AAA1-A7D5-4C61-98FF-67FD96EEB4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DE1B7F-D7AF-4115-9BF4-FE01AAB9440F}"/>
              </a:ext>
            </a:extLst>
          </p:cNvPr>
          <p:cNvSpPr>
            <a:spLocks noGrp="1"/>
          </p:cNvSpPr>
          <p:nvPr>
            <p:ph type="dt" sz="half" idx="10"/>
          </p:nvPr>
        </p:nvSpPr>
        <p:spPr/>
        <p:txBody>
          <a:bodyPr/>
          <a:lstStyle/>
          <a:p>
            <a:fld id="{5C15FD9B-FB43-4CF8-B3E3-4873B7546494}" type="datetimeFigureOut">
              <a:rPr lang="en-US" smtClean="0"/>
              <a:t>6/24/2024</a:t>
            </a:fld>
            <a:endParaRPr lang="en-US" dirty="0"/>
          </a:p>
        </p:txBody>
      </p:sp>
      <p:sp>
        <p:nvSpPr>
          <p:cNvPr id="4" name="Footer Placeholder 3">
            <a:extLst>
              <a:ext uri="{FF2B5EF4-FFF2-40B4-BE49-F238E27FC236}">
                <a16:creationId xmlns:a16="http://schemas.microsoft.com/office/drawing/2014/main" id="{481752CD-3415-4314-85C1-66AB7D30E02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2C08FB9-F4CF-47DB-8C93-55F731408330}"/>
              </a:ext>
            </a:extLst>
          </p:cNvPr>
          <p:cNvSpPr>
            <a:spLocks noGrp="1"/>
          </p:cNvSpPr>
          <p:nvPr>
            <p:ph type="sldNum" sz="quarter" idx="12"/>
          </p:nvPr>
        </p:nvSpPr>
        <p:spPr/>
        <p:txBody>
          <a:bodyPr/>
          <a:lstStyle/>
          <a:p>
            <a:fld id="{623EE8C3-9F53-4C4E-8E44-AE41C773D414}" type="slidenum">
              <a:rPr lang="en-US" smtClean="0"/>
              <a:t>‹#›</a:t>
            </a:fld>
            <a:endParaRPr lang="en-US" dirty="0"/>
          </a:p>
        </p:txBody>
      </p:sp>
    </p:spTree>
    <p:extLst>
      <p:ext uri="{BB962C8B-B14F-4D97-AF65-F5344CB8AC3E}">
        <p14:creationId xmlns:p14="http://schemas.microsoft.com/office/powerpoint/2010/main" val="243205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1A53F-1B62-40A0-8BE8-DCD3C2E0B5E2}"/>
              </a:ext>
            </a:extLst>
          </p:cNvPr>
          <p:cNvSpPr>
            <a:spLocks noGrp="1"/>
          </p:cNvSpPr>
          <p:nvPr>
            <p:ph type="dt" sz="half" idx="10"/>
          </p:nvPr>
        </p:nvSpPr>
        <p:spPr/>
        <p:txBody>
          <a:bodyPr/>
          <a:lstStyle/>
          <a:p>
            <a:fld id="{5C15FD9B-FB43-4CF8-B3E3-4873B7546494}" type="datetimeFigureOut">
              <a:rPr lang="en-US" smtClean="0"/>
              <a:t>6/24/2024</a:t>
            </a:fld>
            <a:endParaRPr lang="en-US" dirty="0"/>
          </a:p>
        </p:txBody>
      </p:sp>
      <p:sp>
        <p:nvSpPr>
          <p:cNvPr id="3" name="Footer Placeholder 2">
            <a:extLst>
              <a:ext uri="{FF2B5EF4-FFF2-40B4-BE49-F238E27FC236}">
                <a16:creationId xmlns:a16="http://schemas.microsoft.com/office/drawing/2014/main" id="{356903A8-A4D5-4D36-B600-F1249E92453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E01EBF5-C444-419E-9D2B-1A9A41864DC9}"/>
              </a:ext>
            </a:extLst>
          </p:cNvPr>
          <p:cNvSpPr>
            <a:spLocks noGrp="1"/>
          </p:cNvSpPr>
          <p:nvPr>
            <p:ph type="sldNum" sz="quarter" idx="12"/>
          </p:nvPr>
        </p:nvSpPr>
        <p:spPr/>
        <p:txBody>
          <a:bodyPr/>
          <a:lstStyle/>
          <a:p>
            <a:fld id="{623EE8C3-9F53-4C4E-8E44-AE41C773D414}" type="slidenum">
              <a:rPr lang="en-US" smtClean="0"/>
              <a:t>‹#›</a:t>
            </a:fld>
            <a:endParaRPr lang="en-US" dirty="0"/>
          </a:p>
        </p:txBody>
      </p:sp>
    </p:spTree>
    <p:extLst>
      <p:ext uri="{BB962C8B-B14F-4D97-AF65-F5344CB8AC3E}">
        <p14:creationId xmlns:p14="http://schemas.microsoft.com/office/powerpoint/2010/main" val="97842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AE4F-5A8C-452E-B3F8-1A422D687101}"/>
              </a:ext>
            </a:extLst>
          </p:cNvPr>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Content Placeholder 2">
            <a:extLst>
              <a:ext uri="{FF2B5EF4-FFF2-40B4-BE49-F238E27FC236}">
                <a16:creationId xmlns:a16="http://schemas.microsoft.com/office/drawing/2014/main" id="{A6552949-D7AE-4A12-B206-EE5563CEB7C7}"/>
              </a:ext>
            </a:extLst>
          </p:cNvPr>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746870-70FE-4B1B-901B-A685550D2C56}"/>
              </a:ext>
            </a:extLst>
          </p:cNvPr>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Edit Master text styles</a:t>
            </a:r>
          </a:p>
        </p:txBody>
      </p:sp>
      <p:sp>
        <p:nvSpPr>
          <p:cNvPr id="5" name="Date Placeholder 4">
            <a:extLst>
              <a:ext uri="{FF2B5EF4-FFF2-40B4-BE49-F238E27FC236}">
                <a16:creationId xmlns:a16="http://schemas.microsoft.com/office/drawing/2014/main" id="{E3F7672E-6960-4128-A5EC-3A1FF6EC954E}"/>
              </a:ext>
            </a:extLst>
          </p:cNvPr>
          <p:cNvSpPr>
            <a:spLocks noGrp="1"/>
          </p:cNvSpPr>
          <p:nvPr>
            <p:ph type="dt" sz="half" idx="10"/>
          </p:nvPr>
        </p:nvSpPr>
        <p:spPr/>
        <p:txBody>
          <a:bodyPr/>
          <a:lstStyle/>
          <a:p>
            <a:fld id="{5C15FD9B-FB43-4CF8-B3E3-4873B7546494}" type="datetimeFigureOut">
              <a:rPr lang="en-US" smtClean="0"/>
              <a:t>6/24/2024</a:t>
            </a:fld>
            <a:endParaRPr lang="en-US" dirty="0"/>
          </a:p>
        </p:txBody>
      </p:sp>
      <p:sp>
        <p:nvSpPr>
          <p:cNvPr id="6" name="Footer Placeholder 5">
            <a:extLst>
              <a:ext uri="{FF2B5EF4-FFF2-40B4-BE49-F238E27FC236}">
                <a16:creationId xmlns:a16="http://schemas.microsoft.com/office/drawing/2014/main" id="{71151644-7688-49A4-BD95-FAB559C6B8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204B26-4FAD-42D5-9BA8-7B0A9353D1F3}"/>
              </a:ext>
            </a:extLst>
          </p:cNvPr>
          <p:cNvSpPr>
            <a:spLocks noGrp="1"/>
          </p:cNvSpPr>
          <p:nvPr>
            <p:ph type="sldNum" sz="quarter" idx="12"/>
          </p:nvPr>
        </p:nvSpPr>
        <p:spPr/>
        <p:txBody>
          <a:bodyPr/>
          <a:lstStyle/>
          <a:p>
            <a:fld id="{623EE8C3-9F53-4C4E-8E44-AE41C773D414}" type="slidenum">
              <a:rPr lang="en-US" smtClean="0"/>
              <a:t>‹#›</a:t>
            </a:fld>
            <a:endParaRPr lang="en-US" dirty="0"/>
          </a:p>
        </p:txBody>
      </p:sp>
    </p:spTree>
    <p:extLst>
      <p:ext uri="{BB962C8B-B14F-4D97-AF65-F5344CB8AC3E}">
        <p14:creationId xmlns:p14="http://schemas.microsoft.com/office/powerpoint/2010/main" val="421717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7CFE6-0B0D-4016-9FCC-FB257D2F5565}"/>
              </a:ext>
            </a:extLst>
          </p:cNvPr>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Picture Placeholder 2">
            <a:extLst>
              <a:ext uri="{FF2B5EF4-FFF2-40B4-BE49-F238E27FC236}">
                <a16:creationId xmlns:a16="http://schemas.microsoft.com/office/drawing/2014/main" id="{BAB148F0-68AA-480A-9C52-1C5979989F61}"/>
              </a:ext>
            </a:extLst>
          </p:cNvPr>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dirty="0"/>
          </a:p>
        </p:txBody>
      </p:sp>
      <p:sp>
        <p:nvSpPr>
          <p:cNvPr id="4" name="Text Placeholder 3">
            <a:extLst>
              <a:ext uri="{FF2B5EF4-FFF2-40B4-BE49-F238E27FC236}">
                <a16:creationId xmlns:a16="http://schemas.microsoft.com/office/drawing/2014/main" id="{6BDECFA7-B2FA-458F-9A96-F02FA6C72CD6}"/>
              </a:ext>
            </a:extLst>
          </p:cNvPr>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Edit Master text styles</a:t>
            </a:r>
          </a:p>
        </p:txBody>
      </p:sp>
      <p:sp>
        <p:nvSpPr>
          <p:cNvPr id="5" name="Date Placeholder 4">
            <a:extLst>
              <a:ext uri="{FF2B5EF4-FFF2-40B4-BE49-F238E27FC236}">
                <a16:creationId xmlns:a16="http://schemas.microsoft.com/office/drawing/2014/main" id="{A7C0A40C-2CE7-4206-9B02-10E2098DEACA}"/>
              </a:ext>
            </a:extLst>
          </p:cNvPr>
          <p:cNvSpPr>
            <a:spLocks noGrp="1"/>
          </p:cNvSpPr>
          <p:nvPr>
            <p:ph type="dt" sz="half" idx="10"/>
          </p:nvPr>
        </p:nvSpPr>
        <p:spPr/>
        <p:txBody>
          <a:bodyPr/>
          <a:lstStyle/>
          <a:p>
            <a:fld id="{5C15FD9B-FB43-4CF8-B3E3-4873B7546494}" type="datetimeFigureOut">
              <a:rPr lang="en-US" smtClean="0"/>
              <a:t>6/24/2024</a:t>
            </a:fld>
            <a:endParaRPr lang="en-US" dirty="0"/>
          </a:p>
        </p:txBody>
      </p:sp>
      <p:sp>
        <p:nvSpPr>
          <p:cNvPr id="6" name="Footer Placeholder 5">
            <a:extLst>
              <a:ext uri="{FF2B5EF4-FFF2-40B4-BE49-F238E27FC236}">
                <a16:creationId xmlns:a16="http://schemas.microsoft.com/office/drawing/2014/main" id="{CFF77787-517C-467C-AB2C-F06EB5979F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EA7DFC-A0A1-478C-BEA1-F6BB2C26FE4F}"/>
              </a:ext>
            </a:extLst>
          </p:cNvPr>
          <p:cNvSpPr>
            <a:spLocks noGrp="1"/>
          </p:cNvSpPr>
          <p:nvPr>
            <p:ph type="sldNum" sz="quarter" idx="12"/>
          </p:nvPr>
        </p:nvSpPr>
        <p:spPr/>
        <p:txBody>
          <a:bodyPr/>
          <a:lstStyle/>
          <a:p>
            <a:fld id="{623EE8C3-9F53-4C4E-8E44-AE41C773D414}" type="slidenum">
              <a:rPr lang="en-US" smtClean="0"/>
              <a:t>‹#›</a:t>
            </a:fld>
            <a:endParaRPr lang="en-US" dirty="0"/>
          </a:p>
        </p:txBody>
      </p:sp>
    </p:spTree>
    <p:extLst>
      <p:ext uri="{BB962C8B-B14F-4D97-AF65-F5344CB8AC3E}">
        <p14:creationId xmlns:p14="http://schemas.microsoft.com/office/powerpoint/2010/main" val="377036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C97F05-6CE5-4BE6-AF9A-56CE79DCC3A0}"/>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49AC8-9630-434D-8363-20788039A63B}"/>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2533F-5F5E-48F0-8928-A9D12E0D487A}"/>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5C15FD9B-FB43-4CF8-B3E3-4873B7546494}" type="datetimeFigureOut">
              <a:rPr lang="en-US" smtClean="0"/>
              <a:t>6/24/2024</a:t>
            </a:fld>
            <a:endParaRPr lang="en-US" dirty="0"/>
          </a:p>
        </p:txBody>
      </p:sp>
      <p:sp>
        <p:nvSpPr>
          <p:cNvPr id="5" name="Footer Placeholder 4">
            <a:extLst>
              <a:ext uri="{FF2B5EF4-FFF2-40B4-BE49-F238E27FC236}">
                <a16:creationId xmlns:a16="http://schemas.microsoft.com/office/drawing/2014/main" id="{AFCFEE9B-4D55-468E-9EF2-1F78903896F3}"/>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8D551A2-9AF1-4809-92C2-4921F14C0E18}"/>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623EE8C3-9F53-4C4E-8E44-AE41C773D414}" type="slidenum">
              <a:rPr lang="en-US" smtClean="0"/>
              <a:t>‹#›</a:t>
            </a:fld>
            <a:endParaRPr lang="en-US" dirty="0"/>
          </a:p>
        </p:txBody>
      </p:sp>
    </p:spTree>
    <p:extLst>
      <p:ext uri="{BB962C8B-B14F-4D97-AF65-F5344CB8AC3E}">
        <p14:creationId xmlns:p14="http://schemas.microsoft.com/office/powerpoint/2010/main" val="585626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43.png"/></Relationships>
</file>

<file path=ppt/slides/_rels/slide7.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5.sv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4.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8"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3A89-A0E7-FCFF-5828-045E71919A83}"/>
              </a:ext>
            </a:extLst>
          </p:cNvPr>
          <p:cNvSpPr>
            <a:spLocks noGrp="1"/>
          </p:cNvSpPr>
          <p:nvPr>
            <p:ph type="title"/>
          </p:nvPr>
        </p:nvSpPr>
        <p:spPr>
          <a:xfrm>
            <a:off x="534352" y="328499"/>
            <a:ext cx="6703695" cy="1944159"/>
          </a:xfrm>
          <a:noFill/>
        </p:spPr>
        <p:txBody>
          <a:bodyPr>
            <a:normAutofit/>
          </a:bodyPr>
          <a:lstStyle/>
          <a:p>
            <a:pPr algn="ctr"/>
            <a:r>
              <a:rPr lang="en-US" sz="4400" b="1" dirty="0">
                <a:solidFill>
                  <a:schemeClr val="accent1"/>
                </a:solidFill>
              </a:rPr>
              <a:t>Community PSE Exploration Process Summary Infographic Template</a:t>
            </a:r>
          </a:p>
        </p:txBody>
      </p:sp>
      <p:sp>
        <p:nvSpPr>
          <p:cNvPr id="3" name="TextBox 2">
            <a:extLst>
              <a:ext uri="{FF2B5EF4-FFF2-40B4-BE49-F238E27FC236}">
                <a16:creationId xmlns:a16="http://schemas.microsoft.com/office/drawing/2014/main" id="{A6B98F58-0D03-1E60-D215-2254670FD4FF}"/>
              </a:ext>
            </a:extLst>
          </p:cNvPr>
          <p:cNvSpPr txBox="1"/>
          <p:nvPr/>
        </p:nvSpPr>
        <p:spPr>
          <a:xfrm>
            <a:off x="690463" y="5029200"/>
            <a:ext cx="6804449" cy="738664"/>
          </a:xfrm>
          <a:prstGeom prst="rect">
            <a:avLst/>
          </a:prstGeom>
          <a:noFill/>
          <a:ln>
            <a:solidFill>
              <a:srgbClr val="1BA6B3"/>
            </a:solidFill>
          </a:ln>
        </p:spPr>
        <p:txBody>
          <a:bodyPr wrap="square">
            <a:spAutoFit/>
          </a:bodyPr>
          <a:lstStyle/>
          <a:p>
            <a:r>
              <a:rPr lang="en-US" sz="1400" dirty="0"/>
              <a:t>At the top margin of each page, there is an outlined text box with a star icon that includes a short overview of key point of the page and which questions from your worksheets to use to answer the prompts.</a:t>
            </a:r>
          </a:p>
        </p:txBody>
      </p:sp>
      <p:sp>
        <p:nvSpPr>
          <p:cNvPr id="4" name="Star: 5 Points 3">
            <a:extLst>
              <a:ext uri="{FF2B5EF4-FFF2-40B4-BE49-F238E27FC236}">
                <a16:creationId xmlns:a16="http://schemas.microsoft.com/office/drawing/2014/main" id="{C138D1B4-EDF9-26FF-A612-FBAA6A6C8C7E}"/>
              </a:ext>
            </a:extLst>
          </p:cNvPr>
          <p:cNvSpPr/>
          <p:nvPr/>
        </p:nvSpPr>
        <p:spPr>
          <a:xfrm>
            <a:off x="277488" y="5155765"/>
            <a:ext cx="330469" cy="329741"/>
          </a:xfrm>
          <a:prstGeom prst="star5">
            <a:avLst/>
          </a:prstGeom>
          <a:solidFill>
            <a:srgbClr val="1BA6B3"/>
          </a:solidFill>
          <a:ln>
            <a:solidFill>
              <a:srgbClr val="1BA6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3548FBF-D3CE-74A8-2B06-957FDD6344B8}"/>
              </a:ext>
            </a:extLst>
          </p:cNvPr>
          <p:cNvSpPr txBox="1"/>
          <p:nvPr/>
        </p:nvSpPr>
        <p:spPr>
          <a:xfrm>
            <a:off x="277487" y="2486719"/>
            <a:ext cx="7217425" cy="1815882"/>
          </a:xfrm>
          <a:prstGeom prst="rect">
            <a:avLst/>
          </a:prstGeom>
          <a:noFill/>
          <a:ln>
            <a:noFill/>
          </a:ln>
        </p:spPr>
        <p:txBody>
          <a:bodyPr wrap="square">
            <a:spAutoFit/>
          </a:bodyPr>
          <a:lstStyle/>
          <a:p>
            <a:r>
              <a:rPr lang="en-US" sz="1400" dirty="0"/>
              <a:t>You have spent a lot of time and effort engaging in the Community PSE Exploration Process to better understand the communities you serve and make informed decisions about future PSE efforts in your SNAP-Ed work. This template is built to highlight your key findings plain language to share with others. </a:t>
            </a:r>
          </a:p>
          <a:p>
            <a:endParaRPr lang="en-US" sz="1400" dirty="0"/>
          </a:p>
          <a:p>
            <a:r>
              <a:rPr lang="en-US" sz="1400" dirty="0"/>
              <a:t>For now, we want you to try this template out in our EWG sessions. Use the Exploration Process guides and worksheets to enter information into this template. You will present your final summary at the next EWG sessions in July and August.</a:t>
            </a:r>
          </a:p>
        </p:txBody>
      </p:sp>
      <p:sp>
        <p:nvSpPr>
          <p:cNvPr id="6" name="TextBox 5">
            <a:extLst>
              <a:ext uri="{FF2B5EF4-FFF2-40B4-BE49-F238E27FC236}">
                <a16:creationId xmlns:a16="http://schemas.microsoft.com/office/drawing/2014/main" id="{EF1F6469-A5F5-BFBD-9347-A2488E9DCA77}"/>
              </a:ext>
            </a:extLst>
          </p:cNvPr>
          <p:cNvSpPr txBox="1"/>
          <p:nvPr/>
        </p:nvSpPr>
        <p:spPr>
          <a:xfrm>
            <a:off x="277487" y="4575294"/>
            <a:ext cx="7217425" cy="307777"/>
          </a:xfrm>
          <a:prstGeom prst="rect">
            <a:avLst/>
          </a:prstGeom>
          <a:noFill/>
          <a:ln>
            <a:noFill/>
          </a:ln>
        </p:spPr>
        <p:txBody>
          <a:bodyPr wrap="square">
            <a:spAutoFit/>
          </a:bodyPr>
          <a:lstStyle/>
          <a:p>
            <a:r>
              <a:rPr lang="en-US" sz="1400" dirty="0"/>
              <a:t>How to use:</a:t>
            </a:r>
          </a:p>
        </p:txBody>
      </p:sp>
      <p:sp>
        <p:nvSpPr>
          <p:cNvPr id="7" name="TextBox 6">
            <a:extLst>
              <a:ext uri="{FF2B5EF4-FFF2-40B4-BE49-F238E27FC236}">
                <a16:creationId xmlns:a16="http://schemas.microsoft.com/office/drawing/2014/main" id="{836A281C-8556-6CE8-686B-B29491F54784}"/>
              </a:ext>
            </a:extLst>
          </p:cNvPr>
          <p:cNvSpPr txBox="1"/>
          <p:nvPr/>
        </p:nvSpPr>
        <p:spPr>
          <a:xfrm>
            <a:off x="690463" y="5936187"/>
            <a:ext cx="6804449" cy="523220"/>
          </a:xfrm>
          <a:prstGeom prst="rect">
            <a:avLst/>
          </a:prstGeom>
          <a:noFill/>
          <a:ln>
            <a:noFill/>
          </a:ln>
        </p:spPr>
        <p:txBody>
          <a:bodyPr wrap="square">
            <a:spAutoFit/>
          </a:bodyPr>
          <a:lstStyle/>
          <a:p>
            <a:r>
              <a:rPr lang="en-US" sz="1400" dirty="0">
                <a:highlight>
                  <a:srgbClr val="FFFF00"/>
                </a:highlight>
              </a:rPr>
              <a:t>Highlighted</a:t>
            </a:r>
            <a:r>
              <a:rPr lang="en-US" sz="1400" dirty="0"/>
              <a:t> text is meant to be replaced with your own words using the prompts in the margins.</a:t>
            </a:r>
          </a:p>
        </p:txBody>
      </p:sp>
      <p:sp>
        <p:nvSpPr>
          <p:cNvPr id="9" name="TextBox 8">
            <a:extLst>
              <a:ext uri="{FF2B5EF4-FFF2-40B4-BE49-F238E27FC236}">
                <a16:creationId xmlns:a16="http://schemas.microsoft.com/office/drawing/2014/main" id="{262C68E1-9A8E-0BB7-44AA-D552F1078C04}"/>
              </a:ext>
            </a:extLst>
          </p:cNvPr>
          <p:cNvSpPr txBox="1"/>
          <p:nvPr/>
        </p:nvSpPr>
        <p:spPr>
          <a:xfrm>
            <a:off x="690462" y="6627730"/>
            <a:ext cx="6804449" cy="307777"/>
          </a:xfrm>
          <a:prstGeom prst="rect">
            <a:avLst/>
          </a:prstGeom>
          <a:noFill/>
          <a:ln>
            <a:noFill/>
          </a:ln>
        </p:spPr>
        <p:txBody>
          <a:bodyPr wrap="square">
            <a:spAutoFit/>
          </a:bodyPr>
          <a:lstStyle/>
          <a:p>
            <a:r>
              <a:rPr lang="en-US" sz="1400" dirty="0"/>
              <a:t>Look to the last three pages as an example of how to format.  </a:t>
            </a:r>
          </a:p>
        </p:txBody>
      </p:sp>
    </p:spTree>
    <p:extLst>
      <p:ext uri="{BB962C8B-B14F-4D97-AF65-F5344CB8AC3E}">
        <p14:creationId xmlns:p14="http://schemas.microsoft.com/office/powerpoint/2010/main" val="239690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Rectangle: Rounded Corners 451">
            <a:extLst>
              <a:ext uri="{FF2B5EF4-FFF2-40B4-BE49-F238E27FC236}">
                <a16:creationId xmlns:a16="http://schemas.microsoft.com/office/drawing/2014/main" id="{DA818D2D-2852-CE0C-64AA-ED6587C338C4}"/>
              </a:ext>
            </a:extLst>
          </p:cNvPr>
          <p:cNvSpPr/>
          <p:nvPr/>
        </p:nvSpPr>
        <p:spPr>
          <a:xfrm>
            <a:off x="4789860" y="3757181"/>
            <a:ext cx="2697308" cy="169777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4CF318-DDB4-A83E-5DE4-2C52C867F0EB}"/>
              </a:ext>
            </a:extLst>
          </p:cNvPr>
          <p:cNvSpPr/>
          <p:nvPr/>
        </p:nvSpPr>
        <p:spPr>
          <a:xfrm>
            <a:off x="-18745" y="-16883"/>
            <a:ext cx="7791145" cy="3339640"/>
          </a:xfrm>
          <a:prstGeom prst="rect">
            <a:avLst/>
          </a:prstGeom>
          <a:solidFill>
            <a:srgbClr val="D3E9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ectangle 449">
            <a:extLst>
              <a:ext uri="{FF2B5EF4-FFF2-40B4-BE49-F238E27FC236}">
                <a16:creationId xmlns:a16="http://schemas.microsoft.com/office/drawing/2014/main" id="{1CA5BABF-A0C5-2CB5-74F0-388807AF6C18}"/>
              </a:ext>
            </a:extLst>
          </p:cNvPr>
          <p:cNvSpPr/>
          <p:nvPr/>
        </p:nvSpPr>
        <p:spPr>
          <a:xfrm>
            <a:off x="-14684" y="3102744"/>
            <a:ext cx="5729658" cy="457200"/>
          </a:xfrm>
          <a:prstGeom prst="rect">
            <a:avLst/>
          </a:prstGeom>
          <a:solidFill>
            <a:srgbClr val="1BA6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a:extLst>
              <a:ext uri="{FF2B5EF4-FFF2-40B4-BE49-F238E27FC236}">
                <a16:creationId xmlns:a16="http://schemas.microsoft.com/office/drawing/2014/main" id="{5FD98CA4-49D6-CC3F-5AC7-91197EF19503}"/>
              </a:ext>
            </a:extLst>
          </p:cNvPr>
          <p:cNvSpPr/>
          <p:nvPr/>
        </p:nvSpPr>
        <p:spPr>
          <a:xfrm>
            <a:off x="2042742" y="5874111"/>
            <a:ext cx="5729658" cy="457200"/>
          </a:xfrm>
          <a:prstGeom prst="rect">
            <a:avLst/>
          </a:prstGeom>
          <a:solidFill>
            <a:srgbClr val="1BA6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040D321-684B-4C37-A369-B6194E5780A6}"/>
              </a:ext>
            </a:extLst>
          </p:cNvPr>
          <p:cNvSpPr/>
          <p:nvPr/>
        </p:nvSpPr>
        <p:spPr>
          <a:xfrm>
            <a:off x="-2814378" y="9491061"/>
            <a:ext cx="1945253" cy="617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rPr>
              <a:t>Insert your logo here</a:t>
            </a:r>
          </a:p>
        </p:txBody>
      </p:sp>
      <p:cxnSp>
        <p:nvCxnSpPr>
          <p:cNvPr id="7" name="Straight Arrow Connector 6">
            <a:extLst>
              <a:ext uri="{FF2B5EF4-FFF2-40B4-BE49-F238E27FC236}">
                <a16:creationId xmlns:a16="http://schemas.microsoft.com/office/drawing/2014/main" id="{71F1E871-52B7-4E6D-93EA-7F0308A39932}"/>
              </a:ext>
              <a:ext uri="{C183D7F6-B498-43B3-948B-1728B52AA6E4}">
                <adec:decorative xmlns:adec="http://schemas.microsoft.com/office/drawing/2017/decorative" val="1"/>
              </a:ext>
            </a:extLst>
          </p:cNvPr>
          <p:cNvCxnSpPr/>
          <p:nvPr/>
        </p:nvCxnSpPr>
        <p:spPr>
          <a:xfrm>
            <a:off x="-869125" y="9799683"/>
            <a:ext cx="6241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98C3757B-376B-944E-8820-9D02F2B403B2}"/>
              </a:ext>
              <a:ext uri="{C183D7F6-B498-43B3-948B-1728B52AA6E4}">
                <adec:decorative xmlns:adec="http://schemas.microsoft.com/office/drawing/2017/decorative" val="1"/>
              </a:ext>
            </a:extLst>
          </p:cNvPr>
          <p:cNvCxnSpPr>
            <a:cxnSpLocks/>
          </p:cNvCxnSpPr>
          <p:nvPr/>
        </p:nvCxnSpPr>
        <p:spPr>
          <a:xfrm flipH="1" flipV="1">
            <a:off x="7848952" y="7423157"/>
            <a:ext cx="597486" cy="116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AF19D896-CFB1-A043-4B0F-605CA76D9C9C}"/>
              </a:ext>
            </a:extLst>
          </p:cNvPr>
          <p:cNvGrpSpPr>
            <a:grpSpLocks noChangeAspect="1"/>
          </p:cNvGrpSpPr>
          <p:nvPr/>
        </p:nvGrpSpPr>
        <p:grpSpPr>
          <a:xfrm>
            <a:off x="12484331" y="5806897"/>
            <a:ext cx="3280303" cy="3767367"/>
            <a:chOff x="2474913" y="3408363"/>
            <a:chExt cx="2822575" cy="3241675"/>
          </a:xfrm>
          <a:solidFill>
            <a:srgbClr val="D3E9E8"/>
          </a:solidFill>
        </p:grpSpPr>
        <p:sp>
          <p:nvSpPr>
            <p:cNvPr id="9" name="Freeform 6">
              <a:extLst>
                <a:ext uri="{FF2B5EF4-FFF2-40B4-BE49-F238E27FC236}">
                  <a16:creationId xmlns:a16="http://schemas.microsoft.com/office/drawing/2014/main" id="{D5FC810E-94BE-9233-1EE3-5E2A5EFCFCF4}"/>
                </a:ext>
              </a:extLst>
            </p:cNvPr>
            <p:cNvSpPr>
              <a:spLocks/>
            </p:cNvSpPr>
            <p:nvPr/>
          </p:nvSpPr>
          <p:spPr bwMode="auto">
            <a:xfrm>
              <a:off x="4083050" y="4151313"/>
              <a:ext cx="222250" cy="261938"/>
            </a:xfrm>
            <a:custGeom>
              <a:avLst/>
              <a:gdLst>
                <a:gd name="T0" fmla="*/ 0 w 140"/>
                <a:gd name="T1" fmla="*/ 165 h 165"/>
                <a:gd name="T2" fmla="*/ 0 w 140"/>
                <a:gd name="T3" fmla="*/ 80 h 165"/>
                <a:gd name="T4" fmla="*/ 0 w 140"/>
                <a:gd name="T5" fmla="*/ 19 h 165"/>
                <a:gd name="T6" fmla="*/ 78 w 140"/>
                <a:gd name="T7" fmla="*/ 26 h 165"/>
                <a:gd name="T8" fmla="*/ 140 w 140"/>
                <a:gd name="T9" fmla="*/ 0 h 165"/>
                <a:gd name="T10" fmla="*/ 140 w 140"/>
                <a:gd name="T11" fmla="*/ 164 h 165"/>
                <a:gd name="T12" fmla="*/ 0 w 140"/>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140" h="165">
                  <a:moveTo>
                    <a:pt x="0" y="165"/>
                  </a:moveTo>
                  <a:lnTo>
                    <a:pt x="0" y="80"/>
                  </a:lnTo>
                  <a:lnTo>
                    <a:pt x="0" y="19"/>
                  </a:lnTo>
                  <a:lnTo>
                    <a:pt x="78" y="26"/>
                  </a:lnTo>
                  <a:lnTo>
                    <a:pt x="140" y="0"/>
                  </a:lnTo>
                  <a:lnTo>
                    <a:pt x="140" y="164"/>
                  </a:lnTo>
                  <a:lnTo>
                    <a:pt x="0" y="165"/>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FEC3F8B2-2D46-D88C-EB3E-747ED574AFC0}"/>
                </a:ext>
              </a:extLst>
            </p:cNvPr>
            <p:cNvSpPr>
              <a:spLocks/>
            </p:cNvSpPr>
            <p:nvPr/>
          </p:nvSpPr>
          <p:spPr bwMode="auto">
            <a:xfrm>
              <a:off x="3640138" y="4181476"/>
              <a:ext cx="442913" cy="274638"/>
            </a:xfrm>
            <a:custGeom>
              <a:avLst/>
              <a:gdLst>
                <a:gd name="T0" fmla="*/ 0 w 279"/>
                <a:gd name="T1" fmla="*/ 173 h 173"/>
                <a:gd name="T2" fmla="*/ 0 w 279"/>
                <a:gd name="T3" fmla="*/ 63 h 173"/>
                <a:gd name="T4" fmla="*/ 22 w 279"/>
                <a:gd name="T5" fmla="*/ 53 h 173"/>
                <a:gd name="T6" fmla="*/ 53 w 279"/>
                <a:gd name="T7" fmla="*/ 82 h 173"/>
                <a:gd name="T8" fmla="*/ 79 w 279"/>
                <a:gd name="T9" fmla="*/ 68 h 173"/>
                <a:gd name="T10" fmla="*/ 106 w 279"/>
                <a:gd name="T11" fmla="*/ 88 h 173"/>
                <a:gd name="T12" fmla="*/ 145 w 279"/>
                <a:gd name="T13" fmla="*/ 44 h 173"/>
                <a:gd name="T14" fmla="*/ 215 w 279"/>
                <a:gd name="T15" fmla="*/ 8 h 173"/>
                <a:gd name="T16" fmla="*/ 226 w 279"/>
                <a:gd name="T17" fmla="*/ 14 h 173"/>
                <a:gd name="T18" fmla="*/ 279 w 279"/>
                <a:gd name="T19" fmla="*/ 0 h 173"/>
                <a:gd name="T20" fmla="*/ 279 w 279"/>
                <a:gd name="T21" fmla="*/ 61 h 173"/>
                <a:gd name="T22" fmla="*/ 167 w 279"/>
                <a:gd name="T23" fmla="*/ 61 h 173"/>
                <a:gd name="T24" fmla="*/ 167 w 279"/>
                <a:gd name="T25" fmla="*/ 117 h 173"/>
                <a:gd name="T26" fmla="*/ 111 w 279"/>
                <a:gd name="T27" fmla="*/ 117 h 173"/>
                <a:gd name="T28" fmla="*/ 111 w 279"/>
                <a:gd name="T29" fmla="*/ 173 h 173"/>
                <a:gd name="T30" fmla="*/ 0 w 279"/>
                <a:gd name="T31"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173">
                  <a:moveTo>
                    <a:pt x="0" y="173"/>
                  </a:moveTo>
                  <a:lnTo>
                    <a:pt x="0" y="63"/>
                  </a:lnTo>
                  <a:lnTo>
                    <a:pt x="22" y="53"/>
                  </a:lnTo>
                  <a:lnTo>
                    <a:pt x="53" y="82"/>
                  </a:lnTo>
                  <a:lnTo>
                    <a:pt x="79" y="68"/>
                  </a:lnTo>
                  <a:lnTo>
                    <a:pt x="106" y="88"/>
                  </a:lnTo>
                  <a:lnTo>
                    <a:pt x="145" y="44"/>
                  </a:lnTo>
                  <a:lnTo>
                    <a:pt x="215" y="8"/>
                  </a:lnTo>
                  <a:lnTo>
                    <a:pt x="226" y="14"/>
                  </a:lnTo>
                  <a:lnTo>
                    <a:pt x="279" y="0"/>
                  </a:lnTo>
                  <a:lnTo>
                    <a:pt x="279" y="61"/>
                  </a:lnTo>
                  <a:lnTo>
                    <a:pt x="167" y="61"/>
                  </a:lnTo>
                  <a:lnTo>
                    <a:pt x="167" y="117"/>
                  </a:lnTo>
                  <a:lnTo>
                    <a:pt x="111" y="117"/>
                  </a:lnTo>
                  <a:lnTo>
                    <a:pt x="111" y="173"/>
                  </a:lnTo>
                  <a:lnTo>
                    <a:pt x="0" y="173"/>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8">
              <a:extLst>
                <a:ext uri="{FF2B5EF4-FFF2-40B4-BE49-F238E27FC236}">
                  <a16:creationId xmlns:a16="http://schemas.microsoft.com/office/drawing/2014/main" id="{2A1FDAE3-4DC2-3567-849D-7658EAE60E31}"/>
                </a:ext>
              </a:extLst>
            </p:cNvPr>
            <p:cNvSpPr>
              <a:spLocks/>
            </p:cNvSpPr>
            <p:nvPr/>
          </p:nvSpPr>
          <p:spPr bwMode="auto">
            <a:xfrm>
              <a:off x="3816350" y="4278313"/>
              <a:ext cx="266700" cy="381000"/>
            </a:xfrm>
            <a:custGeom>
              <a:avLst/>
              <a:gdLst>
                <a:gd name="T0" fmla="*/ 34 w 168"/>
                <a:gd name="T1" fmla="*/ 240 h 240"/>
                <a:gd name="T2" fmla="*/ 36 w 168"/>
                <a:gd name="T3" fmla="*/ 196 h 240"/>
                <a:gd name="T4" fmla="*/ 27 w 168"/>
                <a:gd name="T5" fmla="*/ 196 h 240"/>
                <a:gd name="T6" fmla="*/ 29 w 168"/>
                <a:gd name="T7" fmla="*/ 112 h 240"/>
                <a:gd name="T8" fmla="*/ 0 w 168"/>
                <a:gd name="T9" fmla="*/ 112 h 240"/>
                <a:gd name="T10" fmla="*/ 0 w 168"/>
                <a:gd name="T11" fmla="*/ 56 h 240"/>
                <a:gd name="T12" fmla="*/ 56 w 168"/>
                <a:gd name="T13" fmla="*/ 56 h 240"/>
                <a:gd name="T14" fmla="*/ 56 w 168"/>
                <a:gd name="T15" fmla="*/ 0 h 240"/>
                <a:gd name="T16" fmla="*/ 168 w 168"/>
                <a:gd name="T17" fmla="*/ 0 h 240"/>
                <a:gd name="T18" fmla="*/ 168 w 168"/>
                <a:gd name="T19" fmla="*/ 85 h 240"/>
                <a:gd name="T20" fmla="*/ 168 w 168"/>
                <a:gd name="T21" fmla="*/ 174 h 240"/>
                <a:gd name="T22" fmla="*/ 155 w 168"/>
                <a:gd name="T23" fmla="*/ 177 h 240"/>
                <a:gd name="T24" fmla="*/ 155 w 168"/>
                <a:gd name="T25" fmla="*/ 191 h 240"/>
                <a:gd name="T26" fmla="*/ 121 w 168"/>
                <a:gd name="T27" fmla="*/ 175 h 240"/>
                <a:gd name="T28" fmla="*/ 78 w 168"/>
                <a:gd name="T29" fmla="*/ 180 h 240"/>
                <a:gd name="T30" fmla="*/ 66 w 168"/>
                <a:gd name="T31" fmla="*/ 194 h 240"/>
                <a:gd name="T32" fmla="*/ 59 w 168"/>
                <a:gd name="T33" fmla="*/ 216 h 240"/>
                <a:gd name="T34" fmla="*/ 34 w 168"/>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40">
                  <a:moveTo>
                    <a:pt x="34" y="240"/>
                  </a:moveTo>
                  <a:lnTo>
                    <a:pt x="36" y="196"/>
                  </a:lnTo>
                  <a:lnTo>
                    <a:pt x="27" y="196"/>
                  </a:lnTo>
                  <a:lnTo>
                    <a:pt x="29" y="112"/>
                  </a:lnTo>
                  <a:lnTo>
                    <a:pt x="0" y="112"/>
                  </a:lnTo>
                  <a:lnTo>
                    <a:pt x="0" y="56"/>
                  </a:lnTo>
                  <a:lnTo>
                    <a:pt x="56" y="56"/>
                  </a:lnTo>
                  <a:lnTo>
                    <a:pt x="56" y="0"/>
                  </a:lnTo>
                  <a:lnTo>
                    <a:pt x="168" y="0"/>
                  </a:lnTo>
                  <a:lnTo>
                    <a:pt x="168" y="85"/>
                  </a:lnTo>
                  <a:lnTo>
                    <a:pt x="168" y="174"/>
                  </a:lnTo>
                  <a:lnTo>
                    <a:pt x="155" y="177"/>
                  </a:lnTo>
                  <a:lnTo>
                    <a:pt x="155" y="191"/>
                  </a:lnTo>
                  <a:lnTo>
                    <a:pt x="121" y="175"/>
                  </a:lnTo>
                  <a:lnTo>
                    <a:pt x="78" y="180"/>
                  </a:lnTo>
                  <a:lnTo>
                    <a:pt x="66" y="194"/>
                  </a:lnTo>
                  <a:lnTo>
                    <a:pt x="59" y="216"/>
                  </a:lnTo>
                  <a:lnTo>
                    <a:pt x="34" y="240"/>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9">
              <a:extLst>
                <a:ext uri="{FF2B5EF4-FFF2-40B4-BE49-F238E27FC236}">
                  <a16:creationId xmlns:a16="http://schemas.microsoft.com/office/drawing/2014/main" id="{77414D87-878C-80C4-7F0D-54782DC41EC1}"/>
                </a:ext>
              </a:extLst>
            </p:cNvPr>
            <p:cNvSpPr>
              <a:spLocks/>
            </p:cNvSpPr>
            <p:nvPr/>
          </p:nvSpPr>
          <p:spPr bwMode="auto">
            <a:xfrm>
              <a:off x="4083050" y="4411663"/>
              <a:ext cx="615950" cy="198438"/>
            </a:xfrm>
            <a:custGeom>
              <a:avLst/>
              <a:gdLst>
                <a:gd name="T0" fmla="*/ 0 w 388"/>
                <a:gd name="T1" fmla="*/ 90 h 125"/>
                <a:gd name="T2" fmla="*/ 0 w 388"/>
                <a:gd name="T3" fmla="*/ 1 h 125"/>
                <a:gd name="T4" fmla="*/ 140 w 388"/>
                <a:gd name="T5" fmla="*/ 0 h 125"/>
                <a:gd name="T6" fmla="*/ 165 w 388"/>
                <a:gd name="T7" fmla="*/ 1 h 125"/>
                <a:gd name="T8" fmla="*/ 165 w 388"/>
                <a:gd name="T9" fmla="*/ 28 h 125"/>
                <a:gd name="T10" fmla="*/ 332 w 388"/>
                <a:gd name="T11" fmla="*/ 28 h 125"/>
                <a:gd name="T12" fmla="*/ 333 w 388"/>
                <a:gd name="T13" fmla="*/ 54 h 125"/>
                <a:gd name="T14" fmla="*/ 361 w 388"/>
                <a:gd name="T15" fmla="*/ 56 h 125"/>
                <a:gd name="T16" fmla="*/ 361 w 388"/>
                <a:gd name="T17" fmla="*/ 81 h 125"/>
                <a:gd name="T18" fmla="*/ 388 w 388"/>
                <a:gd name="T19" fmla="*/ 83 h 125"/>
                <a:gd name="T20" fmla="*/ 388 w 388"/>
                <a:gd name="T21" fmla="*/ 86 h 125"/>
                <a:gd name="T22" fmla="*/ 335 w 388"/>
                <a:gd name="T23" fmla="*/ 79 h 125"/>
                <a:gd name="T24" fmla="*/ 301 w 388"/>
                <a:gd name="T25" fmla="*/ 86 h 125"/>
                <a:gd name="T26" fmla="*/ 276 w 388"/>
                <a:gd name="T27" fmla="*/ 68 h 125"/>
                <a:gd name="T28" fmla="*/ 260 w 388"/>
                <a:gd name="T29" fmla="*/ 68 h 125"/>
                <a:gd name="T30" fmla="*/ 250 w 388"/>
                <a:gd name="T31" fmla="*/ 125 h 125"/>
                <a:gd name="T32" fmla="*/ 225 w 388"/>
                <a:gd name="T33" fmla="*/ 115 h 125"/>
                <a:gd name="T34" fmla="*/ 177 w 388"/>
                <a:gd name="T35" fmla="*/ 73 h 125"/>
                <a:gd name="T36" fmla="*/ 107 w 388"/>
                <a:gd name="T37" fmla="*/ 47 h 125"/>
                <a:gd name="T38" fmla="*/ 77 w 388"/>
                <a:gd name="T39" fmla="*/ 47 h 125"/>
                <a:gd name="T40" fmla="*/ 44 w 388"/>
                <a:gd name="T41" fmla="*/ 88 h 125"/>
                <a:gd name="T42" fmla="*/ 0 w 388"/>
                <a:gd name="T43" fmla="*/ 9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8" h="125">
                  <a:moveTo>
                    <a:pt x="0" y="90"/>
                  </a:moveTo>
                  <a:lnTo>
                    <a:pt x="0" y="1"/>
                  </a:lnTo>
                  <a:lnTo>
                    <a:pt x="140" y="0"/>
                  </a:lnTo>
                  <a:lnTo>
                    <a:pt x="165" y="1"/>
                  </a:lnTo>
                  <a:lnTo>
                    <a:pt x="165" y="28"/>
                  </a:lnTo>
                  <a:lnTo>
                    <a:pt x="332" y="28"/>
                  </a:lnTo>
                  <a:lnTo>
                    <a:pt x="333" y="54"/>
                  </a:lnTo>
                  <a:lnTo>
                    <a:pt x="361" y="56"/>
                  </a:lnTo>
                  <a:lnTo>
                    <a:pt x="361" y="81"/>
                  </a:lnTo>
                  <a:lnTo>
                    <a:pt x="388" y="83"/>
                  </a:lnTo>
                  <a:lnTo>
                    <a:pt x="388" y="86"/>
                  </a:lnTo>
                  <a:lnTo>
                    <a:pt x="335" y="79"/>
                  </a:lnTo>
                  <a:lnTo>
                    <a:pt x="301" y="86"/>
                  </a:lnTo>
                  <a:lnTo>
                    <a:pt x="276" y="68"/>
                  </a:lnTo>
                  <a:lnTo>
                    <a:pt x="260" y="68"/>
                  </a:lnTo>
                  <a:lnTo>
                    <a:pt x="250" y="125"/>
                  </a:lnTo>
                  <a:lnTo>
                    <a:pt x="225" y="115"/>
                  </a:lnTo>
                  <a:lnTo>
                    <a:pt x="177" y="73"/>
                  </a:lnTo>
                  <a:lnTo>
                    <a:pt x="107" y="47"/>
                  </a:lnTo>
                  <a:lnTo>
                    <a:pt x="77" y="47"/>
                  </a:lnTo>
                  <a:lnTo>
                    <a:pt x="44" y="88"/>
                  </a:lnTo>
                  <a:lnTo>
                    <a:pt x="0" y="90"/>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0">
              <a:extLst>
                <a:ext uri="{FF2B5EF4-FFF2-40B4-BE49-F238E27FC236}">
                  <a16:creationId xmlns:a16="http://schemas.microsoft.com/office/drawing/2014/main" id="{4E466B8A-5308-E51A-ED32-AB6F3EA0CCC9}"/>
                </a:ext>
              </a:extLst>
            </p:cNvPr>
            <p:cNvSpPr>
              <a:spLocks/>
            </p:cNvSpPr>
            <p:nvPr/>
          </p:nvSpPr>
          <p:spPr bwMode="auto">
            <a:xfrm>
              <a:off x="4305300" y="4143376"/>
              <a:ext cx="468313" cy="415925"/>
            </a:xfrm>
            <a:custGeom>
              <a:avLst/>
              <a:gdLst>
                <a:gd name="T0" fmla="*/ 0 w 295"/>
                <a:gd name="T1" fmla="*/ 5 h 262"/>
                <a:gd name="T2" fmla="*/ 61 w 295"/>
                <a:gd name="T3" fmla="*/ 0 h 262"/>
                <a:gd name="T4" fmla="*/ 45 w 295"/>
                <a:gd name="T5" fmla="*/ 24 h 262"/>
                <a:gd name="T6" fmla="*/ 47 w 295"/>
                <a:gd name="T7" fmla="*/ 72 h 262"/>
                <a:gd name="T8" fmla="*/ 39 w 295"/>
                <a:gd name="T9" fmla="*/ 85 h 262"/>
                <a:gd name="T10" fmla="*/ 47 w 295"/>
                <a:gd name="T11" fmla="*/ 95 h 262"/>
                <a:gd name="T12" fmla="*/ 66 w 295"/>
                <a:gd name="T13" fmla="*/ 92 h 262"/>
                <a:gd name="T14" fmla="*/ 95 w 295"/>
                <a:gd name="T15" fmla="*/ 106 h 262"/>
                <a:gd name="T16" fmla="*/ 134 w 295"/>
                <a:gd name="T17" fmla="*/ 94 h 262"/>
                <a:gd name="T18" fmla="*/ 146 w 295"/>
                <a:gd name="T19" fmla="*/ 117 h 262"/>
                <a:gd name="T20" fmla="*/ 181 w 295"/>
                <a:gd name="T21" fmla="*/ 94 h 262"/>
                <a:gd name="T22" fmla="*/ 204 w 295"/>
                <a:gd name="T23" fmla="*/ 92 h 262"/>
                <a:gd name="T24" fmla="*/ 232 w 295"/>
                <a:gd name="T25" fmla="*/ 169 h 262"/>
                <a:gd name="T26" fmla="*/ 212 w 295"/>
                <a:gd name="T27" fmla="*/ 182 h 262"/>
                <a:gd name="T28" fmla="*/ 219 w 295"/>
                <a:gd name="T29" fmla="*/ 194 h 262"/>
                <a:gd name="T30" fmla="*/ 246 w 295"/>
                <a:gd name="T31" fmla="*/ 192 h 262"/>
                <a:gd name="T32" fmla="*/ 266 w 295"/>
                <a:gd name="T33" fmla="*/ 208 h 262"/>
                <a:gd name="T34" fmla="*/ 260 w 295"/>
                <a:gd name="T35" fmla="*/ 218 h 262"/>
                <a:gd name="T36" fmla="*/ 277 w 295"/>
                <a:gd name="T37" fmla="*/ 240 h 262"/>
                <a:gd name="T38" fmla="*/ 295 w 295"/>
                <a:gd name="T39" fmla="*/ 247 h 262"/>
                <a:gd name="T40" fmla="*/ 294 w 295"/>
                <a:gd name="T41" fmla="*/ 262 h 262"/>
                <a:gd name="T42" fmla="*/ 248 w 295"/>
                <a:gd name="T43" fmla="*/ 255 h 262"/>
                <a:gd name="T44" fmla="*/ 248 w 295"/>
                <a:gd name="T45" fmla="*/ 252 h 262"/>
                <a:gd name="T46" fmla="*/ 221 w 295"/>
                <a:gd name="T47" fmla="*/ 250 h 262"/>
                <a:gd name="T48" fmla="*/ 221 w 295"/>
                <a:gd name="T49" fmla="*/ 225 h 262"/>
                <a:gd name="T50" fmla="*/ 193 w 295"/>
                <a:gd name="T51" fmla="*/ 223 h 262"/>
                <a:gd name="T52" fmla="*/ 192 w 295"/>
                <a:gd name="T53" fmla="*/ 197 h 262"/>
                <a:gd name="T54" fmla="*/ 25 w 295"/>
                <a:gd name="T55" fmla="*/ 197 h 262"/>
                <a:gd name="T56" fmla="*/ 25 w 295"/>
                <a:gd name="T57" fmla="*/ 170 h 262"/>
                <a:gd name="T58" fmla="*/ 0 w 295"/>
                <a:gd name="T59" fmla="*/ 169 h 262"/>
                <a:gd name="T60" fmla="*/ 0 w 295"/>
                <a:gd name="T61" fmla="*/ 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5" h="262">
                  <a:moveTo>
                    <a:pt x="0" y="5"/>
                  </a:moveTo>
                  <a:lnTo>
                    <a:pt x="61" y="0"/>
                  </a:lnTo>
                  <a:lnTo>
                    <a:pt x="45" y="24"/>
                  </a:lnTo>
                  <a:lnTo>
                    <a:pt x="47" y="72"/>
                  </a:lnTo>
                  <a:lnTo>
                    <a:pt x="39" y="85"/>
                  </a:lnTo>
                  <a:lnTo>
                    <a:pt x="47" y="95"/>
                  </a:lnTo>
                  <a:lnTo>
                    <a:pt x="66" y="92"/>
                  </a:lnTo>
                  <a:lnTo>
                    <a:pt x="95" y="106"/>
                  </a:lnTo>
                  <a:lnTo>
                    <a:pt x="134" y="94"/>
                  </a:lnTo>
                  <a:lnTo>
                    <a:pt x="146" y="117"/>
                  </a:lnTo>
                  <a:lnTo>
                    <a:pt x="181" y="94"/>
                  </a:lnTo>
                  <a:lnTo>
                    <a:pt x="204" y="92"/>
                  </a:lnTo>
                  <a:lnTo>
                    <a:pt x="232" y="169"/>
                  </a:lnTo>
                  <a:lnTo>
                    <a:pt x="212" y="182"/>
                  </a:lnTo>
                  <a:lnTo>
                    <a:pt x="219" y="194"/>
                  </a:lnTo>
                  <a:lnTo>
                    <a:pt x="246" y="192"/>
                  </a:lnTo>
                  <a:lnTo>
                    <a:pt x="266" y="208"/>
                  </a:lnTo>
                  <a:lnTo>
                    <a:pt x="260" y="218"/>
                  </a:lnTo>
                  <a:lnTo>
                    <a:pt x="277" y="240"/>
                  </a:lnTo>
                  <a:lnTo>
                    <a:pt x="295" y="247"/>
                  </a:lnTo>
                  <a:lnTo>
                    <a:pt x="294" y="262"/>
                  </a:lnTo>
                  <a:lnTo>
                    <a:pt x="248" y="255"/>
                  </a:lnTo>
                  <a:lnTo>
                    <a:pt x="248" y="252"/>
                  </a:lnTo>
                  <a:lnTo>
                    <a:pt x="221" y="250"/>
                  </a:lnTo>
                  <a:lnTo>
                    <a:pt x="221" y="225"/>
                  </a:lnTo>
                  <a:lnTo>
                    <a:pt x="193" y="223"/>
                  </a:lnTo>
                  <a:lnTo>
                    <a:pt x="192" y="197"/>
                  </a:lnTo>
                  <a:lnTo>
                    <a:pt x="25" y="197"/>
                  </a:lnTo>
                  <a:lnTo>
                    <a:pt x="25" y="170"/>
                  </a:lnTo>
                  <a:lnTo>
                    <a:pt x="0" y="169"/>
                  </a:lnTo>
                  <a:lnTo>
                    <a:pt x="0" y="5"/>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1">
              <a:extLst>
                <a:ext uri="{FF2B5EF4-FFF2-40B4-BE49-F238E27FC236}">
                  <a16:creationId xmlns:a16="http://schemas.microsoft.com/office/drawing/2014/main" id="{8B2EFB74-1246-1BB1-DF0F-6E84F47A17C4}"/>
                </a:ext>
              </a:extLst>
            </p:cNvPr>
            <p:cNvSpPr>
              <a:spLocks/>
            </p:cNvSpPr>
            <p:nvPr/>
          </p:nvSpPr>
          <p:spPr bwMode="auto">
            <a:xfrm>
              <a:off x="4779963" y="4486276"/>
              <a:ext cx="146050" cy="95250"/>
            </a:xfrm>
            <a:custGeom>
              <a:avLst/>
              <a:gdLst>
                <a:gd name="T0" fmla="*/ 7 w 92"/>
                <a:gd name="T1" fmla="*/ 29 h 60"/>
                <a:gd name="T2" fmla="*/ 18 w 92"/>
                <a:gd name="T3" fmla="*/ 36 h 60"/>
                <a:gd name="T4" fmla="*/ 29 w 92"/>
                <a:gd name="T5" fmla="*/ 24 h 60"/>
                <a:gd name="T6" fmla="*/ 47 w 92"/>
                <a:gd name="T7" fmla="*/ 21 h 60"/>
                <a:gd name="T8" fmla="*/ 46 w 92"/>
                <a:gd name="T9" fmla="*/ 10 h 60"/>
                <a:gd name="T10" fmla="*/ 34 w 92"/>
                <a:gd name="T11" fmla="*/ 5 h 60"/>
                <a:gd name="T12" fmla="*/ 52 w 92"/>
                <a:gd name="T13" fmla="*/ 0 h 60"/>
                <a:gd name="T14" fmla="*/ 66 w 92"/>
                <a:gd name="T15" fmla="*/ 4 h 60"/>
                <a:gd name="T16" fmla="*/ 78 w 92"/>
                <a:gd name="T17" fmla="*/ 29 h 60"/>
                <a:gd name="T18" fmla="*/ 92 w 92"/>
                <a:gd name="T19" fmla="*/ 38 h 60"/>
                <a:gd name="T20" fmla="*/ 81 w 92"/>
                <a:gd name="T21" fmla="*/ 56 h 60"/>
                <a:gd name="T22" fmla="*/ 68 w 92"/>
                <a:gd name="T23" fmla="*/ 60 h 60"/>
                <a:gd name="T24" fmla="*/ 58 w 92"/>
                <a:gd name="T25" fmla="*/ 48 h 60"/>
                <a:gd name="T26" fmla="*/ 18 w 92"/>
                <a:gd name="T27" fmla="*/ 53 h 60"/>
                <a:gd name="T28" fmla="*/ 7 w 92"/>
                <a:gd name="T29" fmla="*/ 34 h 60"/>
                <a:gd name="T30" fmla="*/ 0 w 92"/>
                <a:gd name="T31" fmla="*/ 43 h 60"/>
                <a:gd name="T32" fmla="*/ 7 w 92"/>
                <a:gd name="T33"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60">
                  <a:moveTo>
                    <a:pt x="7" y="29"/>
                  </a:moveTo>
                  <a:lnTo>
                    <a:pt x="18" y="36"/>
                  </a:lnTo>
                  <a:lnTo>
                    <a:pt x="29" y="24"/>
                  </a:lnTo>
                  <a:lnTo>
                    <a:pt x="47" y="21"/>
                  </a:lnTo>
                  <a:lnTo>
                    <a:pt x="46" y="10"/>
                  </a:lnTo>
                  <a:lnTo>
                    <a:pt x="34" y="5"/>
                  </a:lnTo>
                  <a:lnTo>
                    <a:pt x="52" y="0"/>
                  </a:lnTo>
                  <a:lnTo>
                    <a:pt x="66" y="4"/>
                  </a:lnTo>
                  <a:lnTo>
                    <a:pt x="78" y="29"/>
                  </a:lnTo>
                  <a:lnTo>
                    <a:pt x="92" y="38"/>
                  </a:lnTo>
                  <a:lnTo>
                    <a:pt x="81" y="56"/>
                  </a:lnTo>
                  <a:lnTo>
                    <a:pt x="68" y="60"/>
                  </a:lnTo>
                  <a:lnTo>
                    <a:pt x="58" y="48"/>
                  </a:lnTo>
                  <a:lnTo>
                    <a:pt x="18" y="53"/>
                  </a:lnTo>
                  <a:lnTo>
                    <a:pt x="7" y="34"/>
                  </a:lnTo>
                  <a:lnTo>
                    <a:pt x="0" y="43"/>
                  </a:lnTo>
                  <a:lnTo>
                    <a:pt x="7" y="29"/>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2">
              <a:extLst>
                <a:ext uri="{FF2B5EF4-FFF2-40B4-BE49-F238E27FC236}">
                  <a16:creationId xmlns:a16="http://schemas.microsoft.com/office/drawing/2014/main" id="{35DF47D4-AAF2-7D9E-6C82-9BF3750AE263}"/>
                </a:ext>
              </a:extLst>
            </p:cNvPr>
            <p:cNvSpPr>
              <a:spLocks/>
            </p:cNvSpPr>
            <p:nvPr/>
          </p:nvSpPr>
          <p:spPr bwMode="auto">
            <a:xfrm>
              <a:off x="4341813" y="4651376"/>
              <a:ext cx="141288" cy="250825"/>
            </a:xfrm>
            <a:custGeom>
              <a:avLst/>
              <a:gdLst>
                <a:gd name="T0" fmla="*/ 7 w 89"/>
                <a:gd name="T1" fmla="*/ 129 h 158"/>
                <a:gd name="T2" fmla="*/ 31 w 89"/>
                <a:gd name="T3" fmla="*/ 129 h 158"/>
                <a:gd name="T4" fmla="*/ 45 w 89"/>
                <a:gd name="T5" fmla="*/ 117 h 158"/>
                <a:gd name="T6" fmla="*/ 9 w 89"/>
                <a:gd name="T7" fmla="*/ 100 h 158"/>
                <a:gd name="T8" fmla="*/ 0 w 89"/>
                <a:gd name="T9" fmla="*/ 66 h 158"/>
                <a:gd name="T10" fmla="*/ 11 w 89"/>
                <a:gd name="T11" fmla="*/ 48 h 158"/>
                <a:gd name="T12" fmla="*/ 31 w 89"/>
                <a:gd name="T13" fmla="*/ 31 h 158"/>
                <a:gd name="T14" fmla="*/ 34 w 89"/>
                <a:gd name="T15" fmla="*/ 14 h 158"/>
                <a:gd name="T16" fmla="*/ 89 w 89"/>
                <a:gd name="T17" fmla="*/ 0 h 158"/>
                <a:gd name="T18" fmla="*/ 87 w 89"/>
                <a:gd name="T19" fmla="*/ 155 h 158"/>
                <a:gd name="T20" fmla="*/ 36 w 89"/>
                <a:gd name="T21" fmla="*/ 155 h 158"/>
                <a:gd name="T22" fmla="*/ 34 w 89"/>
                <a:gd name="T23" fmla="*/ 158 h 158"/>
                <a:gd name="T24" fmla="*/ 28 w 89"/>
                <a:gd name="T25" fmla="*/ 158 h 158"/>
                <a:gd name="T26" fmla="*/ 19 w 89"/>
                <a:gd name="T27" fmla="*/ 141 h 158"/>
                <a:gd name="T28" fmla="*/ 7 w 89"/>
                <a:gd name="T29" fmla="*/ 139 h 158"/>
                <a:gd name="T30" fmla="*/ 7 w 89"/>
                <a:gd name="T31" fmla="*/ 12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158">
                  <a:moveTo>
                    <a:pt x="7" y="129"/>
                  </a:moveTo>
                  <a:lnTo>
                    <a:pt x="31" y="129"/>
                  </a:lnTo>
                  <a:lnTo>
                    <a:pt x="45" y="117"/>
                  </a:lnTo>
                  <a:lnTo>
                    <a:pt x="9" y="100"/>
                  </a:lnTo>
                  <a:lnTo>
                    <a:pt x="0" y="66"/>
                  </a:lnTo>
                  <a:lnTo>
                    <a:pt x="11" y="48"/>
                  </a:lnTo>
                  <a:lnTo>
                    <a:pt x="31" y="31"/>
                  </a:lnTo>
                  <a:lnTo>
                    <a:pt x="34" y="14"/>
                  </a:lnTo>
                  <a:lnTo>
                    <a:pt x="89" y="0"/>
                  </a:lnTo>
                  <a:lnTo>
                    <a:pt x="87" y="155"/>
                  </a:lnTo>
                  <a:lnTo>
                    <a:pt x="36" y="155"/>
                  </a:lnTo>
                  <a:lnTo>
                    <a:pt x="34" y="158"/>
                  </a:lnTo>
                  <a:lnTo>
                    <a:pt x="28" y="158"/>
                  </a:lnTo>
                  <a:lnTo>
                    <a:pt x="19" y="141"/>
                  </a:lnTo>
                  <a:lnTo>
                    <a:pt x="7" y="139"/>
                  </a:lnTo>
                  <a:lnTo>
                    <a:pt x="7" y="129"/>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3">
              <a:extLst>
                <a:ext uri="{FF2B5EF4-FFF2-40B4-BE49-F238E27FC236}">
                  <a16:creationId xmlns:a16="http://schemas.microsoft.com/office/drawing/2014/main" id="{84FA56CB-2C7F-4824-65D8-BA61CF0F6BF9}"/>
                </a:ext>
              </a:extLst>
            </p:cNvPr>
            <p:cNvSpPr>
              <a:spLocks/>
            </p:cNvSpPr>
            <p:nvPr/>
          </p:nvSpPr>
          <p:spPr bwMode="auto">
            <a:xfrm>
              <a:off x="4479925" y="4651376"/>
              <a:ext cx="185738" cy="292100"/>
            </a:xfrm>
            <a:custGeom>
              <a:avLst/>
              <a:gdLst>
                <a:gd name="T0" fmla="*/ 109 w 117"/>
                <a:gd name="T1" fmla="*/ 184 h 184"/>
                <a:gd name="T2" fmla="*/ 82 w 117"/>
                <a:gd name="T3" fmla="*/ 184 h 184"/>
                <a:gd name="T4" fmla="*/ 0 w 117"/>
                <a:gd name="T5" fmla="*/ 182 h 184"/>
                <a:gd name="T6" fmla="*/ 0 w 117"/>
                <a:gd name="T7" fmla="*/ 155 h 184"/>
                <a:gd name="T8" fmla="*/ 2 w 117"/>
                <a:gd name="T9" fmla="*/ 0 h 184"/>
                <a:gd name="T10" fmla="*/ 60 w 117"/>
                <a:gd name="T11" fmla="*/ 39 h 184"/>
                <a:gd name="T12" fmla="*/ 92 w 117"/>
                <a:gd name="T13" fmla="*/ 36 h 184"/>
                <a:gd name="T14" fmla="*/ 117 w 117"/>
                <a:gd name="T15" fmla="*/ 48 h 184"/>
                <a:gd name="T16" fmla="*/ 109 w 117"/>
                <a:gd name="T17" fmla="*/ 48 h 184"/>
                <a:gd name="T18" fmla="*/ 109 w 117"/>
                <a:gd name="T19" fmla="*/ 156 h 184"/>
                <a:gd name="T20" fmla="*/ 111 w 117"/>
                <a:gd name="T21" fmla="*/ 158 h 184"/>
                <a:gd name="T22" fmla="*/ 109 w 117"/>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4">
                  <a:moveTo>
                    <a:pt x="109" y="184"/>
                  </a:moveTo>
                  <a:lnTo>
                    <a:pt x="82" y="184"/>
                  </a:lnTo>
                  <a:lnTo>
                    <a:pt x="0" y="182"/>
                  </a:lnTo>
                  <a:lnTo>
                    <a:pt x="0" y="155"/>
                  </a:lnTo>
                  <a:lnTo>
                    <a:pt x="2" y="0"/>
                  </a:lnTo>
                  <a:lnTo>
                    <a:pt x="60" y="39"/>
                  </a:lnTo>
                  <a:lnTo>
                    <a:pt x="92" y="36"/>
                  </a:lnTo>
                  <a:lnTo>
                    <a:pt x="117" y="48"/>
                  </a:lnTo>
                  <a:lnTo>
                    <a:pt x="109" y="48"/>
                  </a:lnTo>
                  <a:lnTo>
                    <a:pt x="109" y="156"/>
                  </a:lnTo>
                  <a:lnTo>
                    <a:pt x="111" y="158"/>
                  </a:lnTo>
                  <a:lnTo>
                    <a:pt x="109" y="184"/>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14">
              <a:extLst>
                <a:ext uri="{FF2B5EF4-FFF2-40B4-BE49-F238E27FC236}">
                  <a16:creationId xmlns:a16="http://schemas.microsoft.com/office/drawing/2014/main" id="{7A84F881-8D2C-3590-B0D3-258B5BC856E8}"/>
                </a:ext>
              </a:extLst>
            </p:cNvPr>
            <p:cNvSpPr>
              <a:spLocks/>
            </p:cNvSpPr>
            <p:nvPr/>
          </p:nvSpPr>
          <p:spPr bwMode="auto">
            <a:xfrm>
              <a:off x="4652963" y="4727576"/>
              <a:ext cx="300038" cy="215900"/>
            </a:xfrm>
            <a:custGeom>
              <a:avLst/>
              <a:gdLst>
                <a:gd name="T0" fmla="*/ 0 w 189"/>
                <a:gd name="T1" fmla="*/ 136 h 136"/>
                <a:gd name="T2" fmla="*/ 2 w 189"/>
                <a:gd name="T3" fmla="*/ 110 h 136"/>
                <a:gd name="T4" fmla="*/ 0 w 189"/>
                <a:gd name="T5" fmla="*/ 108 h 136"/>
                <a:gd name="T6" fmla="*/ 0 w 189"/>
                <a:gd name="T7" fmla="*/ 0 h 136"/>
                <a:gd name="T8" fmla="*/ 8 w 189"/>
                <a:gd name="T9" fmla="*/ 0 h 136"/>
                <a:gd name="T10" fmla="*/ 24 w 189"/>
                <a:gd name="T11" fmla="*/ 18 h 136"/>
                <a:gd name="T12" fmla="*/ 30 w 189"/>
                <a:gd name="T13" fmla="*/ 40 h 136"/>
                <a:gd name="T14" fmla="*/ 71 w 189"/>
                <a:gd name="T15" fmla="*/ 44 h 136"/>
                <a:gd name="T16" fmla="*/ 104 w 189"/>
                <a:gd name="T17" fmla="*/ 69 h 136"/>
                <a:gd name="T18" fmla="*/ 119 w 189"/>
                <a:gd name="T19" fmla="*/ 68 h 136"/>
                <a:gd name="T20" fmla="*/ 146 w 189"/>
                <a:gd name="T21" fmla="*/ 88 h 136"/>
                <a:gd name="T22" fmla="*/ 166 w 189"/>
                <a:gd name="T23" fmla="*/ 85 h 136"/>
                <a:gd name="T24" fmla="*/ 168 w 189"/>
                <a:gd name="T25" fmla="*/ 95 h 136"/>
                <a:gd name="T26" fmla="*/ 189 w 189"/>
                <a:gd name="T27" fmla="*/ 112 h 136"/>
                <a:gd name="T28" fmla="*/ 183 w 189"/>
                <a:gd name="T29" fmla="*/ 117 h 136"/>
                <a:gd name="T30" fmla="*/ 189 w 189"/>
                <a:gd name="T31" fmla="*/ 130 h 136"/>
                <a:gd name="T32" fmla="*/ 81 w 189"/>
                <a:gd name="T33" fmla="*/ 134 h 136"/>
                <a:gd name="T34" fmla="*/ 0 w 189"/>
                <a:gd name="T3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36">
                  <a:moveTo>
                    <a:pt x="0" y="136"/>
                  </a:moveTo>
                  <a:lnTo>
                    <a:pt x="2" y="110"/>
                  </a:lnTo>
                  <a:lnTo>
                    <a:pt x="0" y="108"/>
                  </a:lnTo>
                  <a:lnTo>
                    <a:pt x="0" y="0"/>
                  </a:lnTo>
                  <a:lnTo>
                    <a:pt x="8" y="0"/>
                  </a:lnTo>
                  <a:lnTo>
                    <a:pt x="24" y="18"/>
                  </a:lnTo>
                  <a:lnTo>
                    <a:pt x="30" y="40"/>
                  </a:lnTo>
                  <a:lnTo>
                    <a:pt x="71" y="44"/>
                  </a:lnTo>
                  <a:lnTo>
                    <a:pt x="104" y="69"/>
                  </a:lnTo>
                  <a:lnTo>
                    <a:pt x="119" y="68"/>
                  </a:lnTo>
                  <a:lnTo>
                    <a:pt x="146" y="88"/>
                  </a:lnTo>
                  <a:lnTo>
                    <a:pt x="166" y="85"/>
                  </a:lnTo>
                  <a:lnTo>
                    <a:pt x="168" y="95"/>
                  </a:lnTo>
                  <a:lnTo>
                    <a:pt x="189" y="112"/>
                  </a:lnTo>
                  <a:lnTo>
                    <a:pt x="183" y="117"/>
                  </a:lnTo>
                  <a:lnTo>
                    <a:pt x="189" y="130"/>
                  </a:lnTo>
                  <a:lnTo>
                    <a:pt x="81" y="134"/>
                  </a:lnTo>
                  <a:lnTo>
                    <a:pt x="0" y="136"/>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5">
              <a:extLst>
                <a:ext uri="{FF2B5EF4-FFF2-40B4-BE49-F238E27FC236}">
                  <a16:creationId xmlns:a16="http://schemas.microsoft.com/office/drawing/2014/main" id="{DA8AB582-19B1-F208-88A7-E339CF73BE6E}"/>
                </a:ext>
              </a:extLst>
            </p:cNvPr>
            <p:cNvSpPr>
              <a:spLocks/>
            </p:cNvSpPr>
            <p:nvPr/>
          </p:nvSpPr>
          <p:spPr bwMode="auto">
            <a:xfrm>
              <a:off x="4248150" y="4856163"/>
              <a:ext cx="231775" cy="127000"/>
            </a:xfrm>
            <a:custGeom>
              <a:avLst/>
              <a:gdLst>
                <a:gd name="T0" fmla="*/ 117 w 146"/>
                <a:gd name="T1" fmla="*/ 80 h 80"/>
                <a:gd name="T2" fmla="*/ 37 w 146"/>
                <a:gd name="T3" fmla="*/ 80 h 80"/>
                <a:gd name="T4" fmla="*/ 37 w 146"/>
                <a:gd name="T5" fmla="*/ 51 h 80"/>
                <a:gd name="T6" fmla="*/ 0 w 146"/>
                <a:gd name="T7" fmla="*/ 51 h 80"/>
                <a:gd name="T8" fmla="*/ 3 w 146"/>
                <a:gd name="T9" fmla="*/ 31 h 80"/>
                <a:gd name="T10" fmla="*/ 19 w 146"/>
                <a:gd name="T11" fmla="*/ 17 h 80"/>
                <a:gd name="T12" fmla="*/ 66 w 146"/>
                <a:gd name="T13" fmla="*/ 0 h 80"/>
                <a:gd name="T14" fmla="*/ 66 w 146"/>
                <a:gd name="T15" fmla="*/ 10 h 80"/>
                <a:gd name="T16" fmla="*/ 78 w 146"/>
                <a:gd name="T17" fmla="*/ 12 h 80"/>
                <a:gd name="T18" fmla="*/ 87 w 146"/>
                <a:gd name="T19" fmla="*/ 29 h 80"/>
                <a:gd name="T20" fmla="*/ 93 w 146"/>
                <a:gd name="T21" fmla="*/ 29 h 80"/>
                <a:gd name="T22" fmla="*/ 95 w 146"/>
                <a:gd name="T23" fmla="*/ 26 h 80"/>
                <a:gd name="T24" fmla="*/ 146 w 146"/>
                <a:gd name="T25" fmla="*/ 26 h 80"/>
                <a:gd name="T26" fmla="*/ 146 w 146"/>
                <a:gd name="T27" fmla="*/ 53 h 80"/>
                <a:gd name="T28" fmla="*/ 144 w 146"/>
                <a:gd name="T29" fmla="*/ 80 h 80"/>
                <a:gd name="T30" fmla="*/ 117 w 146"/>
                <a:gd name="T3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80">
                  <a:moveTo>
                    <a:pt x="117" y="80"/>
                  </a:moveTo>
                  <a:lnTo>
                    <a:pt x="37" y="80"/>
                  </a:lnTo>
                  <a:lnTo>
                    <a:pt x="37" y="51"/>
                  </a:lnTo>
                  <a:lnTo>
                    <a:pt x="0" y="51"/>
                  </a:lnTo>
                  <a:lnTo>
                    <a:pt x="3" y="31"/>
                  </a:lnTo>
                  <a:lnTo>
                    <a:pt x="19" y="17"/>
                  </a:lnTo>
                  <a:lnTo>
                    <a:pt x="66" y="0"/>
                  </a:lnTo>
                  <a:lnTo>
                    <a:pt x="66" y="10"/>
                  </a:lnTo>
                  <a:lnTo>
                    <a:pt x="78" y="12"/>
                  </a:lnTo>
                  <a:lnTo>
                    <a:pt x="87" y="29"/>
                  </a:lnTo>
                  <a:lnTo>
                    <a:pt x="93" y="29"/>
                  </a:lnTo>
                  <a:lnTo>
                    <a:pt x="95" y="26"/>
                  </a:lnTo>
                  <a:lnTo>
                    <a:pt x="146" y="26"/>
                  </a:lnTo>
                  <a:lnTo>
                    <a:pt x="146" y="53"/>
                  </a:lnTo>
                  <a:lnTo>
                    <a:pt x="144" y="80"/>
                  </a:lnTo>
                  <a:lnTo>
                    <a:pt x="117" y="80"/>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6">
              <a:extLst>
                <a:ext uri="{FF2B5EF4-FFF2-40B4-BE49-F238E27FC236}">
                  <a16:creationId xmlns:a16="http://schemas.microsoft.com/office/drawing/2014/main" id="{FE4058CB-DEDF-308B-D704-624529028C01}"/>
                </a:ext>
              </a:extLst>
            </p:cNvPr>
            <p:cNvSpPr>
              <a:spLocks/>
            </p:cNvSpPr>
            <p:nvPr/>
          </p:nvSpPr>
          <p:spPr bwMode="auto">
            <a:xfrm>
              <a:off x="4779963" y="4933951"/>
              <a:ext cx="201613" cy="180975"/>
            </a:xfrm>
            <a:custGeom>
              <a:avLst/>
              <a:gdLst>
                <a:gd name="T0" fmla="*/ 0 w 127"/>
                <a:gd name="T1" fmla="*/ 114 h 114"/>
                <a:gd name="T2" fmla="*/ 1 w 127"/>
                <a:gd name="T3" fmla="*/ 4 h 114"/>
                <a:gd name="T4" fmla="*/ 109 w 127"/>
                <a:gd name="T5" fmla="*/ 0 h 114"/>
                <a:gd name="T6" fmla="*/ 127 w 127"/>
                <a:gd name="T7" fmla="*/ 38 h 114"/>
                <a:gd name="T8" fmla="*/ 98 w 127"/>
                <a:gd name="T9" fmla="*/ 52 h 114"/>
                <a:gd name="T10" fmla="*/ 100 w 127"/>
                <a:gd name="T11" fmla="*/ 65 h 114"/>
                <a:gd name="T12" fmla="*/ 93 w 127"/>
                <a:gd name="T13" fmla="*/ 69 h 114"/>
                <a:gd name="T14" fmla="*/ 102 w 127"/>
                <a:gd name="T15" fmla="*/ 92 h 114"/>
                <a:gd name="T16" fmla="*/ 126 w 127"/>
                <a:gd name="T17" fmla="*/ 113 h 114"/>
                <a:gd name="T18" fmla="*/ 0 w 127"/>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14">
                  <a:moveTo>
                    <a:pt x="0" y="114"/>
                  </a:moveTo>
                  <a:lnTo>
                    <a:pt x="1" y="4"/>
                  </a:lnTo>
                  <a:lnTo>
                    <a:pt x="109" y="0"/>
                  </a:lnTo>
                  <a:lnTo>
                    <a:pt x="127" y="38"/>
                  </a:lnTo>
                  <a:lnTo>
                    <a:pt x="98" y="52"/>
                  </a:lnTo>
                  <a:lnTo>
                    <a:pt x="100" y="65"/>
                  </a:lnTo>
                  <a:lnTo>
                    <a:pt x="93" y="69"/>
                  </a:lnTo>
                  <a:lnTo>
                    <a:pt x="102" y="92"/>
                  </a:lnTo>
                  <a:lnTo>
                    <a:pt x="126" y="113"/>
                  </a:lnTo>
                  <a:lnTo>
                    <a:pt x="0" y="114"/>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7">
              <a:extLst>
                <a:ext uri="{FF2B5EF4-FFF2-40B4-BE49-F238E27FC236}">
                  <a16:creationId xmlns:a16="http://schemas.microsoft.com/office/drawing/2014/main" id="{D34A9F5A-019E-E253-44AB-3B8FBC95CE4E}"/>
                </a:ext>
              </a:extLst>
            </p:cNvPr>
            <p:cNvSpPr>
              <a:spLocks/>
            </p:cNvSpPr>
            <p:nvPr/>
          </p:nvSpPr>
          <p:spPr bwMode="auto">
            <a:xfrm>
              <a:off x="4225925" y="4937126"/>
              <a:ext cx="214313" cy="200025"/>
            </a:xfrm>
            <a:custGeom>
              <a:avLst/>
              <a:gdLst>
                <a:gd name="T0" fmla="*/ 26 w 135"/>
                <a:gd name="T1" fmla="*/ 126 h 126"/>
                <a:gd name="T2" fmla="*/ 24 w 135"/>
                <a:gd name="T3" fmla="*/ 119 h 126"/>
                <a:gd name="T4" fmla="*/ 17 w 135"/>
                <a:gd name="T5" fmla="*/ 118 h 126"/>
                <a:gd name="T6" fmla="*/ 16 w 135"/>
                <a:gd name="T7" fmla="*/ 111 h 126"/>
                <a:gd name="T8" fmla="*/ 0 w 135"/>
                <a:gd name="T9" fmla="*/ 111 h 126"/>
                <a:gd name="T10" fmla="*/ 16 w 135"/>
                <a:gd name="T11" fmla="*/ 63 h 126"/>
                <a:gd name="T12" fmla="*/ 14 w 135"/>
                <a:gd name="T13" fmla="*/ 0 h 126"/>
                <a:gd name="T14" fmla="*/ 51 w 135"/>
                <a:gd name="T15" fmla="*/ 0 h 126"/>
                <a:gd name="T16" fmla="*/ 51 w 135"/>
                <a:gd name="T17" fmla="*/ 29 h 126"/>
                <a:gd name="T18" fmla="*/ 131 w 135"/>
                <a:gd name="T19" fmla="*/ 29 h 126"/>
                <a:gd name="T20" fmla="*/ 131 w 135"/>
                <a:gd name="T21" fmla="*/ 56 h 126"/>
                <a:gd name="T22" fmla="*/ 133 w 135"/>
                <a:gd name="T23" fmla="*/ 58 h 126"/>
                <a:gd name="T24" fmla="*/ 135 w 135"/>
                <a:gd name="T25" fmla="*/ 111 h 126"/>
                <a:gd name="T26" fmla="*/ 36 w 135"/>
                <a:gd name="T27" fmla="*/ 111 h 126"/>
                <a:gd name="T28" fmla="*/ 29 w 135"/>
                <a:gd name="T29" fmla="*/ 114 h 126"/>
                <a:gd name="T30" fmla="*/ 26 w 135"/>
                <a:gd name="T3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26">
                  <a:moveTo>
                    <a:pt x="26" y="126"/>
                  </a:moveTo>
                  <a:lnTo>
                    <a:pt x="24" y="119"/>
                  </a:lnTo>
                  <a:lnTo>
                    <a:pt x="17" y="118"/>
                  </a:lnTo>
                  <a:lnTo>
                    <a:pt x="16" y="111"/>
                  </a:lnTo>
                  <a:lnTo>
                    <a:pt x="0" y="111"/>
                  </a:lnTo>
                  <a:lnTo>
                    <a:pt x="16" y="63"/>
                  </a:lnTo>
                  <a:lnTo>
                    <a:pt x="14" y="0"/>
                  </a:lnTo>
                  <a:lnTo>
                    <a:pt x="51" y="0"/>
                  </a:lnTo>
                  <a:lnTo>
                    <a:pt x="51" y="29"/>
                  </a:lnTo>
                  <a:lnTo>
                    <a:pt x="131" y="29"/>
                  </a:lnTo>
                  <a:lnTo>
                    <a:pt x="131" y="56"/>
                  </a:lnTo>
                  <a:lnTo>
                    <a:pt x="133" y="58"/>
                  </a:lnTo>
                  <a:lnTo>
                    <a:pt x="135" y="111"/>
                  </a:lnTo>
                  <a:lnTo>
                    <a:pt x="36" y="111"/>
                  </a:lnTo>
                  <a:lnTo>
                    <a:pt x="29" y="114"/>
                  </a:lnTo>
                  <a:lnTo>
                    <a:pt x="26" y="126"/>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18">
              <a:extLst>
                <a:ext uri="{FF2B5EF4-FFF2-40B4-BE49-F238E27FC236}">
                  <a16:creationId xmlns:a16="http://schemas.microsoft.com/office/drawing/2014/main" id="{2836E6F1-3342-8479-F633-8BC374A31099}"/>
                </a:ext>
              </a:extLst>
            </p:cNvPr>
            <p:cNvSpPr>
              <a:spLocks/>
            </p:cNvSpPr>
            <p:nvPr/>
          </p:nvSpPr>
          <p:spPr bwMode="auto">
            <a:xfrm>
              <a:off x="4433888" y="4940301"/>
              <a:ext cx="176213" cy="173038"/>
            </a:xfrm>
            <a:custGeom>
              <a:avLst/>
              <a:gdLst>
                <a:gd name="T0" fmla="*/ 109 w 111"/>
                <a:gd name="T1" fmla="*/ 109 h 109"/>
                <a:gd name="T2" fmla="*/ 4 w 111"/>
                <a:gd name="T3" fmla="*/ 109 h 109"/>
                <a:gd name="T4" fmla="*/ 2 w 111"/>
                <a:gd name="T5" fmla="*/ 56 h 109"/>
                <a:gd name="T6" fmla="*/ 0 w 111"/>
                <a:gd name="T7" fmla="*/ 54 h 109"/>
                <a:gd name="T8" fmla="*/ 0 w 111"/>
                <a:gd name="T9" fmla="*/ 27 h 109"/>
                <a:gd name="T10" fmla="*/ 27 w 111"/>
                <a:gd name="T11" fmla="*/ 27 h 109"/>
                <a:gd name="T12" fmla="*/ 29 w 111"/>
                <a:gd name="T13" fmla="*/ 0 h 109"/>
                <a:gd name="T14" fmla="*/ 111 w 111"/>
                <a:gd name="T15" fmla="*/ 2 h 109"/>
                <a:gd name="T16" fmla="*/ 109 w 111"/>
                <a:gd name="T1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09">
                  <a:moveTo>
                    <a:pt x="109" y="109"/>
                  </a:moveTo>
                  <a:lnTo>
                    <a:pt x="4" y="109"/>
                  </a:lnTo>
                  <a:lnTo>
                    <a:pt x="2" y="56"/>
                  </a:lnTo>
                  <a:lnTo>
                    <a:pt x="0" y="54"/>
                  </a:lnTo>
                  <a:lnTo>
                    <a:pt x="0" y="27"/>
                  </a:lnTo>
                  <a:lnTo>
                    <a:pt x="27" y="27"/>
                  </a:lnTo>
                  <a:lnTo>
                    <a:pt x="29" y="0"/>
                  </a:lnTo>
                  <a:lnTo>
                    <a:pt x="111" y="2"/>
                  </a:lnTo>
                  <a:lnTo>
                    <a:pt x="109" y="109"/>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19">
              <a:extLst>
                <a:ext uri="{FF2B5EF4-FFF2-40B4-BE49-F238E27FC236}">
                  <a16:creationId xmlns:a16="http://schemas.microsoft.com/office/drawing/2014/main" id="{DDA60BC7-6DF1-16E3-1896-92E3C6386866}"/>
                </a:ext>
              </a:extLst>
            </p:cNvPr>
            <p:cNvSpPr>
              <a:spLocks/>
            </p:cNvSpPr>
            <p:nvPr/>
          </p:nvSpPr>
          <p:spPr bwMode="auto">
            <a:xfrm>
              <a:off x="4606925" y="4940301"/>
              <a:ext cx="174625" cy="174625"/>
            </a:xfrm>
            <a:custGeom>
              <a:avLst/>
              <a:gdLst>
                <a:gd name="T0" fmla="*/ 109 w 110"/>
                <a:gd name="T1" fmla="*/ 110 h 110"/>
                <a:gd name="T2" fmla="*/ 0 w 110"/>
                <a:gd name="T3" fmla="*/ 109 h 110"/>
                <a:gd name="T4" fmla="*/ 2 w 110"/>
                <a:gd name="T5" fmla="*/ 2 h 110"/>
                <a:gd name="T6" fmla="*/ 29 w 110"/>
                <a:gd name="T7" fmla="*/ 2 h 110"/>
                <a:gd name="T8" fmla="*/ 110 w 110"/>
                <a:gd name="T9" fmla="*/ 0 h 110"/>
                <a:gd name="T10" fmla="*/ 109 w 110"/>
                <a:gd name="T11" fmla="*/ 110 h 110"/>
              </a:gdLst>
              <a:ahLst/>
              <a:cxnLst>
                <a:cxn ang="0">
                  <a:pos x="T0" y="T1"/>
                </a:cxn>
                <a:cxn ang="0">
                  <a:pos x="T2" y="T3"/>
                </a:cxn>
                <a:cxn ang="0">
                  <a:pos x="T4" y="T5"/>
                </a:cxn>
                <a:cxn ang="0">
                  <a:pos x="T6" y="T7"/>
                </a:cxn>
                <a:cxn ang="0">
                  <a:pos x="T8" y="T9"/>
                </a:cxn>
                <a:cxn ang="0">
                  <a:pos x="T10" y="T11"/>
                </a:cxn>
              </a:cxnLst>
              <a:rect l="0" t="0" r="r" b="b"/>
              <a:pathLst>
                <a:path w="110" h="110">
                  <a:moveTo>
                    <a:pt x="109" y="110"/>
                  </a:moveTo>
                  <a:lnTo>
                    <a:pt x="0" y="109"/>
                  </a:lnTo>
                  <a:lnTo>
                    <a:pt x="2" y="2"/>
                  </a:lnTo>
                  <a:lnTo>
                    <a:pt x="29" y="2"/>
                  </a:lnTo>
                  <a:lnTo>
                    <a:pt x="110" y="0"/>
                  </a:lnTo>
                  <a:lnTo>
                    <a:pt x="109" y="110"/>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20">
              <a:extLst>
                <a:ext uri="{FF2B5EF4-FFF2-40B4-BE49-F238E27FC236}">
                  <a16:creationId xmlns:a16="http://schemas.microsoft.com/office/drawing/2014/main" id="{07731F73-DDE5-A9D9-036E-C1B30310A163}"/>
                </a:ext>
              </a:extLst>
            </p:cNvPr>
            <p:cNvSpPr>
              <a:spLocks/>
            </p:cNvSpPr>
            <p:nvPr/>
          </p:nvSpPr>
          <p:spPr bwMode="auto">
            <a:xfrm>
              <a:off x="3997325" y="4945063"/>
              <a:ext cx="188913" cy="211138"/>
            </a:xfrm>
            <a:custGeom>
              <a:avLst/>
              <a:gdLst>
                <a:gd name="T0" fmla="*/ 3 w 119"/>
                <a:gd name="T1" fmla="*/ 131 h 133"/>
                <a:gd name="T2" fmla="*/ 0 w 119"/>
                <a:gd name="T3" fmla="*/ 109 h 133"/>
                <a:gd name="T4" fmla="*/ 7 w 119"/>
                <a:gd name="T5" fmla="*/ 94 h 133"/>
                <a:gd name="T6" fmla="*/ 68 w 119"/>
                <a:gd name="T7" fmla="*/ 67 h 133"/>
                <a:gd name="T8" fmla="*/ 109 w 119"/>
                <a:gd name="T9" fmla="*/ 0 h 133"/>
                <a:gd name="T10" fmla="*/ 119 w 119"/>
                <a:gd name="T11" fmla="*/ 5 h 133"/>
                <a:gd name="T12" fmla="*/ 100 w 119"/>
                <a:gd name="T13" fmla="*/ 75 h 133"/>
                <a:gd name="T14" fmla="*/ 103 w 119"/>
                <a:gd name="T15" fmla="*/ 131 h 133"/>
                <a:gd name="T16" fmla="*/ 63 w 119"/>
                <a:gd name="T17" fmla="*/ 133 h 133"/>
                <a:gd name="T18" fmla="*/ 3 w 119"/>
                <a:gd name="T19"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33">
                  <a:moveTo>
                    <a:pt x="3" y="131"/>
                  </a:moveTo>
                  <a:lnTo>
                    <a:pt x="0" y="109"/>
                  </a:lnTo>
                  <a:lnTo>
                    <a:pt x="7" y="94"/>
                  </a:lnTo>
                  <a:lnTo>
                    <a:pt x="68" y="67"/>
                  </a:lnTo>
                  <a:lnTo>
                    <a:pt x="109" y="0"/>
                  </a:lnTo>
                  <a:lnTo>
                    <a:pt x="119" y="5"/>
                  </a:lnTo>
                  <a:lnTo>
                    <a:pt x="100" y="75"/>
                  </a:lnTo>
                  <a:lnTo>
                    <a:pt x="103" y="131"/>
                  </a:lnTo>
                  <a:lnTo>
                    <a:pt x="63" y="133"/>
                  </a:lnTo>
                  <a:lnTo>
                    <a:pt x="3" y="131"/>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21">
              <a:extLst>
                <a:ext uri="{FF2B5EF4-FFF2-40B4-BE49-F238E27FC236}">
                  <a16:creationId xmlns:a16="http://schemas.microsoft.com/office/drawing/2014/main" id="{0E4B644F-A56E-B895-8759-F78B545CEF95}"/>
                </a:ext>
              </a:extLst>
            </p:cNvPr>
            <p:cNvSpPr>
              <a:spLocks/>
            </p:cNvSpPr>
            <p:nvPr/>
          </p:nvSpPr>
          <p:spPr bwMode="auto">
            <a:xfrm>
              <a:off x="4267200" y="5113338"/>
              <a:ext cx="173038" cy="173038"/>
            </a:xfrm>
            <a:custGeom>
              <a:avLst/>
              <a:gdLst>
                <a:gd name="T0" fmla="*/ 0 w 109"/>
                <a:gd name="T1" fmla="*/ 109 h 109"/>
                <a:gd name="T2" fmla="*/ 0 w 109"/>
                <a:gd name="T3" fmla="*/ 15 h 109"/>
                <a:gd name="T4" fmla="*/ 3 w 109"/>
                <a:gd name="T5" fmla="*/ 3 h 109"/>
                <a:gd name="T6" fmla="*/ 10 w 109"/>
                <a:gd name="T7" fmla="*/ 0 h 109"/>
                <a:gd name="T8" fmla="*/ 109 w 109"/>
                <a:gd name="T9" fmla="*/ 0 h 109"/>
                <a:gd name="T10" fmla="*/ 107 w 109"/>
                <a:gd name="T11" fmla="*/ 109 h 109"/>
                <a:gd name="T12" fmla="*/ 0 w 109"/>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109" h="109">
                  <a:moveTo>
                    <a:pt x="0" y="109"/>
                  </a:moveTo>
                  <a:lnTo>
                    <a:pt x="0" y="15"/>
                  </a:lnTo>
                  <a:lnTo>
                    <a:pt x="3" y="3"/>
                  </a:lnTo>
                  <a:lnTo>
                    <a:pt x="10" y="0"/>
                  </a:lnTo>
                  <a:lnTo>
                    <a:pt x="109" y="0"/>
                  </a:lnTo>
                  <a:lnTo>
                    <a:pt x="107" y="109"/>
                  </a:lnTo>
                  <a:lnTo>
                    <a:pt x="0" y="109"/>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22">
              <a:extLst>
                <a:ext uri="{FF2B5EF4-FFF2-40B4-BE49-F238E27FC236}">
                  <a16:creationId xmlns:a16="http://schemas.microsoft.com/office/drawing/2014/main" id="{9C8F444A-0022-0E32-7E2A-3E43ECAADAAE}"/>
                </a:ext>
              </a:extLst>
            </p:cNvPr>
            <p:cNvSpPr>
              <a:spLocks/>
            </p:cNvSpPr>
            <p:nvPr/>
          </p:nvSpPr>
          <p:spPr bwMode="auto">
            <a:xfrm>
              <a:off x="4437063" y="5113338"/>
              <a:ext cx="169863" cy="173038"/>
            </a:xfrm>
            <a:custGeom>
              <a:avLst/>
              <a:gdLst>
                <a:gd name="T0" fmla="*/ 107 w 107"/>
                <a:gd name="T1" fmla="*/ 109 h 109"/>
                <a:gd name="T2" fmla="*/ 0 w 107"/>
                <a:gd name="T3" fmla="*/ 109 h 109"/>
                <a:gd name="T4" fmla="*/ 2 w 107"/>
                <a:gd name="T5" fmla="*/ 0 h 109"/>
                <a:gd name="T6" fmla="*/ 107 w 107"/>
                <a:gd name="T7" fmla="*/ 0 h 109"/>
                <a:gd name="T8" fmla="*/ 107 w 107"/>
                <a:gd name="T9" fmla="*/ 109 h 109"/>
              </a:gdLst>
              <a:ahLst/>
              <a:cxnLst>
                <a:cxn ang="0">
                  <a:pos x="T0" y="T1"/>
                </a:cxn>
                <a:cxn ang="0">
                  <a:pos x="T2" y="T3"/>
                </a:cxn>
                <a:cxn ang="0">
                  <a:pos x="T4" y="T5"/>
                </a:cxn>
                <a:cxn ang="0">
                  <a:pos x="T6" y="T7"/>
                </a:cxn>
                <a:cxn ang="0">
                  <a:pos x="T8" y="T9"/>
                </a:cxn>
              </a:cxnLst>
              <a:rect l="0" t="0" r="r" b="b"/>
              <a:pathLst>
                <a:path w="107" h="109">
                  <a:moveTo>
                    <a:pt x="107" y="109"/>
                  </a:moveTo>
                  <a:lnTo>
                    <a:pt x="0" y="109"/>
                  </a:lnTo>
                  <a:lnTo>
                    <a:pt x="2" y="0"/>
                  </a:lnTo>
                  <a:lnTo>
                    <a:pt x="107" y="0"/>
                  </a:lnTo>
                  <a:lnTo>
                    <a:pt x="107" y="109"/>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8" name="Freeform 23">
              <a:extLst>
                <a:ext uri="{FF2B5EF4-FFF2-40B4-BE49-F238E27FC236}">
                  <a16:creationId xmlns:a16="http://schemas.microsoft.com/office/drawing/2014/main" id="{5CF7F46B-FA9E-4045-C5A0-A94DEC19B0C7}"/>
                </a:ext>
              </a:extLst>
            </p:cNvPr>
            <p:cNvSpPr>
              <a:spLocks/>
            </p:cNvSpPr>
            <p:nvPr/>
          </p:nvSpPr>
          <p:spPr bwMode="auto">
            <a:xfrm>
              <a:off x="4779963" y="5113338"/>
              <a:ext cx="212725" cy="173038"/>
            </a:xfrm>
            <a:custGeom>
              <a:avLst/>
              <a:gdLst>
                <a:gd name="T0" fmla="*/ 0 w 134"/>
                <a:gd name="T1" fmla="*/ 109 h 109"/>
                <a:gd name="T2" fmla="*/ 0 w 134"/>
                <a:gd name="T3" fmla="*/ 1 h 109"/>
                <a:gd name="T4" fmla="*/ 126 w 134"/>
                <a:gd name="T5" fmla="*/ 0 h 109"/>
                <a:gd name="T6" fmla="*/ 134 w 134"/>
                <a:gd name="T7" fmla="*/ 49 h 109"/>
                <a:gd name="T8" fmla="*/ 126 w 134"/>
                <a:gd name="T9" fmla="*/ 107 h 109"/>
                <a:gd name="T10" fmla="*/ 0 w 134"/>
                <a:gd name="T11" fmla="*/ 109 h 109"/>
              </a:gdLst>
              <a:ahLst/>
              <a:cxnLst>
                <a:cxn ang="0">
                  <a:pos x="T0" y="T1"/>
                </a:cxn>
                <a:cxn ang="0">
                  <a:pos x="T2" y="T3"/>
                </a:cxn>
                <a:cxn ang="0">
                  <a:pos x="T4" y="T5"/>
                </a:cxn>
                <a:cxn ang="0">
                  <a:pos x="T6" y="T7"/>
                </a:cxn>
                <a:cxn ang="0">
                  <a:pos x="T8" y="T9"/>
                </a:cxn>
                <a:cxn ang="0">
                  <a:pos x="T10" y="T11"/>
                </a:cxn>
              </a:cxnLst>
              <a:rect l="0" t="0" r="r" b="b"/>
              <a:pathLst>
                <a:path w="134" h="109">
                  <a:moveTo>
                    <a:pt x="0" y="109"/>
                  </a:moveTo>
                  <a:lnTo>
                    <a:pt x="0" y="1"/>
                  </a:lnTo>
                  <a:lnTo>
                    <a:pt x="126" y="0"/>
                  </a:lnTo>
                  <a:lnTo>
                    <a:pt x="134" y="49"/>
                  </a:lnTo>
                  <a:lnTo>
                    <a:pt x="126" y="107"/>
                  </a:lnTo>
                  <a:lnTo>
                    <a:pt x="0" y="109"/>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1" name="Freeform 24">
              <a:extLst>
                <a:ext uri="{FF2B5EF4-FFF2-40B4-BE49-F238E27FC236}">
                  <a16:creationId xmlns:a16="http://schemas.microsoft.com/office/drawing/2014/main" id="{5AC346B2-3838-E930-D66D-6600225E8467}"/>
                </a:ext>
              </a:extLst>
            </p:cNvPr>
            <p:cNvSpPr>
              <a:spLocks/>
            </p:cNvSpPr>
            <p:nvPr/>
          </p:nvSpPr>
          <p:spPr bwMode="auto">
            <a:xfrm>
              <a:off x="4097338" y="5113338"/>
              <a:ext cx="169863" cy="173038"/>
            </a:xfrm>
            <a:custGeom>
              <a:avLst/>
              <a:gdLst>
                <a:gd name="T0" fmla="*/ 0 w 107"/>
                <a:gd name="T1" fmla="*/ 107 h 109"/>
                <a:gd name="T2" fmla="*/ 0 w 107"/>
                <a:gd name="T3" fmla="*/ 27 h 109"/>
                <a:gd name="T4" fmla="*/ 40 w 107"/>
                <a:gd name="T5" fmla="*/ 25 h 109"/>
                <a:gd name="T6" fmla="*/ 64 w 107"/>
                <a:gd name="T7" fmla="*/ 30 h 109"/>
                <a:gd name="T8" fmla="*/ 81 w 107"/>
                <a:gd name="T9" fmla="*/ 0 h 109"/>
                <a:gd name="T10" fmla="*/ 97 w 107"/>
                <a:gd name="T11" fmla="*/ 0 h 109"/>
                <a:gd name="T12" fmla="*/ 98 w 107"/>
                <a:gd name="T13" fmla="*/ 7 h 109"/>
                <a:gd name="T14" fmla="*/ 105 w 107"/>
                <a:gd name="T15" fmla="*/ 8 h 109"/>
                <a:gd name="T16" fmla="*/ 107 w 107"/>
                <a:gd name="T17" fmla="*/ 15 h 109"/>
                <a:gd name="T18" fmla="*/ 107 w 107"/>
                <a:gd name="T19" fmla="*/ 109 h 109"/>
                <a:gd name="T20" fmla="*/ 0 w 107"/>
                <a:gd name="T21"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9">
                  <a:moveTo>
                    <a:pt x="0" y="107"/>
                  </a:moveTo>
                  <a:lnTo>
                    <a:pt x="0" y="27"/>
                  </a:lnTo>
                  <a:lnTo>
                    <a:pt x="40" y="25"/>
                  </a:lnTo>
                  <a:lnTo>
                    <a:pt x="64" y="30"/>
                  </a:lnTo>
                  <a:lnTo>
                    <a:pt x="81" y="0"/>
                  </a:lnTo>
                  <a:lnTo>
                    <a:pt x="97" y="0"/>
                  </a:lnTo>
                  <a:lnTo>
                    <a:pt x="98" y="7"/>
                  </a:lnTo>
                  <a:lnTo>
                    <a:pt x="105" y="8"/>
                  </a:lnTo>
                  <a:lnTo>
                    <a:pt x="107" y="15"/>
                  </a:lnTo>
                  <a:lnTo>
                    <a:pt x="107" y="109"/>
                  </a:lnTo>
                  <a:lnTo>
                    <a:pt x="0" y="107"/>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3" name="Freeform 25">
              <a:extLst>
                <a:ext uri="{FF2B5EF4-FFF2-40B4-BE49-F238E27FC236}">
                  <a16:creationId xmlns:a16="http://schemas.microsoft.com/office/drawing/2014/main" id="{EEC7E774-76CE-A0CC-10B7-953ABC889C1A}"/>
                </a:ext>
              </a:extLst>
            </p:cNvPr>
            <p:cNvSpPr>
              <a:spLocks/>
            </p:cNvSpPr>
            <p:nvPr/>
          </p:nvSpPr>
          <p:spPr bwMode="auto">
            <a:xfrm>
              <a:off x="4606925" y="5113338"/>
              <a:ext cx="173038" cy="173038"/>
            </a:xfrm>
            <a:custGeom>
              <a:avLst/>
              <a:gdLst>
                <a:gd name="T0" fmla="*/ 109 w 109"/>
                <a:gd name="T1" fmla="*/ 109 h 109"/>
                <a:gd name="T2" fmla="*/ 0 w 109"/>
                <a:gd name="T3" fmla="*/ 109 h 109"/>
                <a:gd name="T4" fmla="*/ 0 w 109"/>
                <a:gd name="T5" fmla="*/ 0 h 109"/>
                <a:gd name="T6" fmla="*/ 109 w 109"/>
                <a:gd name="T7" fmla="*/ 1 h 109"/>
                <a:gd name="T8" fmla="*/ 109 w 109"/>
                <a:gd name="T9" fmla="*/ 109 h 109"/>
              </a:gdLst>
              <a:ahLst/>
              <a:cxnLst>
                <a:cxn ang="0">
                  <a:pos x="T0" y="T1"/>
                </a:cxn>
                <a:cxn ang="0">
                  <a:pos x="T2" y="T3"/>
                </a:cxn>
                <a:cxn ang="0">
                  <a:pos x="T4" y="T5"/>
                </a:cxn>
                <a:cxn ang="0">
                  <a:pos x="T6" y="T7"/>
                </a:cxn>
                <a:cxn ang="0">
                  <a:pos x="T8" y="T9"/>
                </a:cxn>
              </a:cxnLst>
              <a:rect l="0" t="0" r="r" b="b"/>
              <a:pathLst>
                <a:path w="109" h="109">
                  <a:moveTo>
                    <a:pt x="109" y="109"/>
                  </a:moveTo>
                  <a:lnTo>
                    <a:pt x="0" y="109"/>
                  </a:lnTo>
                  <a:lnTo>
                    <a:pt x="0" y="0"/>
                  </a:lnTo>
                  <a:lnTo>
                    <a:pt x="109" y="1"/>
                  </a:lnTo>
                  <a:lnTo>
                    <a:pt x="109" y="109"/>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4" name="Freeform 26">
              <a:extLst>
                <a:ext uri="{FF2B5EF4-FFF2-40B4-BE49-F238E27FC236}">
                  <a16:creationId xmlns:a16="http://schemas.microsoft.com/office/drawing/2014/main" id="{625BD80C-31CC-6989-E38D-34BE57126E9D}"/>
                </a:ext>
              </a:extLst>
            </p:cNvPr>
            <p:cNvSpPr>
              <a:spLocks/>
            </p:cNvSpPr>
            <p:nvPr/>
          </p:nvSpPr>
          <p:spPr bwMode="auto">
            <a:xfrm>
              <a:off x="3940175" y="5153026"/>
              <a:ext cx="157163" cy="130175"/>
            </a:xfrm>
            <a:custGeom>
              <a:avLst/>
              <a:gdLst>
                <a:gd name="T0" fmla="*/ 99 w 99"/>
                <a:gd name="T1" fmla="*/ 82 h 82"/>
                <a:gd name="T2" fmla="*/ 5 w 99"/>
                <a:gd name="T3" fmla="*/ 80 h 82"/>
                <a:gd name="T4" fmla="*/ 0 w 99"/>
                <a:gd name="T5" fmla="*/ 24 h 82"/>
                <a:gd name="T6" fmla="*/ 34 w 99"/>
                <a:gd name="T7" fmla="*/ 14 h 82"/>
                <a:gd name="T8" fmla="*/ 39 w 99"/>
                <a:gd name="T9" fmla="*/ 0 h 82"/>
                <a:gd name="T10" fmla="*/ 99 w 99"/>
                <a:gd name="T11" fmla="*/ 2 h 82"/>
                <a:gd name="T12" fmla="*/ 99 w 9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99" h="82">
                  <a:moveTo>
                    <a:pt x="99" y="82"/>
                  </a:moveTo>
                  <a:lnTo>
                    <a:pt x="5" y="80"/>
                  </a:lnTo>
                  <a:lnTo>
                    <a:pt x="0" y="24"/>
                  </a:lnTo>
                  <a:lnTo>
                    <a:pt x="34" y="14"/>
                  </a:lnTo>
                  <a:lnTo>
                    <a:pt x="39" y="0"/>
                  </a:lnTo>
                  <a:lnTo>
                    <a:pt x="99" y="2"/>
                  </a:lnTo>
                  <a:lnTo>
                    <a:pt x="99" y="82"/>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5" name="Freeform 27">
              <a:extLst>
                <a:ext uri="{FF2B5EF4-FFF2-40B4-BE49-F238E27FC236}">
                  <a16:creationId xmlns:a16="http://schemas.microsoft.com/office/drawing/2014/main" id="{C3654636-BB5B-BAA7-E6C5-A40F9CC32CE8}"/>
                </a:ext>
              </a:extLst>
            </p:cNvPr>
            <p:cNvSpPr>
              <a:spLocks/>
            </p:cNvSpPr>
            <p:nvPr/>
          </p:nvSpPr>
          <p:spPr bwMode="auto">
            <a:xfrm>
              <a:off x="3897313" y="5280026"/>
              <a:ext cx="200025" cy="176213"/>
            </a:xfrm>
            <a:custGeom>
              <a:avLst/>
              <a:gdLst>
                <a:gd name="T0" fmla="*/ 124 w 126"/>
                <a:gd name="T1" fmla="*/ 111 h 111"/>
                <a:gd name="T2" fmla="*/ 75 w 126"/>
                <a:gd name="T3" fmla="*/ 109 h 111"/>
                <a:gd name="T4" fmla="*/ 0 w 126"/>
                <a:gd name="T5" fmla="*/ 106 h 111"/>
                <a:gd name="T6" fmla="*/ 25 w 126"/>
                <a:gd name="T7" fmla="*/ 55 h 111"/>
                <a:gd name="T8" fmla="*/ 32 w 126"/>
                <a:gd name="T9" fmla="*/ 0 h 111"/>
                <a:gd name="T10" fmla="*/ 126 w 126"/>
                <a:gd name="T11" fmla="*/ 2 h 111"/>
                <a:gd name="T12" fmla="*/ 124 w 126"/>
                <a:gd name="T13" fmla="*/ 111 h 111"/>
              </a:gdLst>
              <a:ahLst/>
              <a:cxnLst>
                <a:cxn ang="0">
                  <a:pos x="T0" y="T1"/>
                </a:cxn>
                <a:cxn ang="0">
                  <a:pos x="T2" y="T3"/>
                </a:cxn>
                <a:cxn ang="0">
                  <a:pos x="T4" y="T5"/>
                </a:cxn>
                <a:cxn ang="0">
                  <a:pos x="T6" y="T7"/>
                </a:cxn>
                <a:cxn ang="0">
                  <a:pos x="T8" y="T9"/>
                </a:cxn>
                <a:cxn ang="0">
                  <a:pos x="T10" y="T11"/>
                </a:cxn>
                <a:cxn ang="0">
                  <a:pos x="T12" y="T13"/>
                </a:cxn>
              </a:cxnLst>
              <a:rect l="0" t="0" r="r" b="b"/>
              <a:pathLst>
                <a:path w="126" h="111">
                  <a:moveTo>
                    <a:pt x="124" y="111"/>
                  </a:moveTo>
                  <a:lnTo>
                    <a:pt x="75" y="109"/>
                  </a:lnTo>
                  <a:lnTo>
                    <a:pt x="0" y="106"/>
                  </a:lnTo>
                  <a:lnTo>
                    <a:pt x="25" y="55"/>
                  </a:lnTo>
                  <a:lnTo>
                    <a:pt x="32" y="0"/>
                  </a:lnTo>
                  <a:lnTo>
                    <a:pt x="126" y="2"/>
                  </a:lnTo>
                  <a:lnTo>
                    <a:pt x="124" y="111"/>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6" name="Freeform 28">
              <a:extLst>
                <a:ext uri="{FF2B5EF4-FFF2-40B4-BE49-F238E27FC236}">
                  <a16:creationId xmlns:a16="http://schemas.microsoft.com/office/drawing/2014/main" id="{D1726F38-0A83-04AF-37CA-F387F004FA45}"/>
                </a:ext>
              </a:extLst>
            </p:cNvPr>
            <p:cNvSpPr>
              <a:spLocks/>
            </p:cNvSpPr>
            <p:nvPr/>
          </p:nvSpPr>
          <p:spPr bwMode="auto">
            <a:xfrm>
              <a:off x="4779963" y="5283201"/>
              <a:ext cx="200025" cy="173038"/>
            </a:xfrm>
            <a:custGeom>
              <a:avLst/>
              <a:gdLst>
                <a:gd name="T0" fmla="*/ 126 w 126"/>
                <a:gd name="T1" fmla="*/ 0 h 109"/>
                <a:gd name="T2" fmla="*/ 117 w 126"/>
                <a:gd name="T3" fmla="*/ 56 h 109"/>
                <a:gd name="T4" fmla="*/ 80 w 126"/>
                <a:gd name="T5" fmla="*/ 80 h 109"/>
                <a:gd name="T6" fmla="*/ 71 w 126"/>
                <a:gd name="T7" fmla="*/ 109 h 109"/>
                <a:gd name="T8" fmla="*/ 0 w 126"/>
                <a:gd name="T9" fmla="*/ 109 h 109"/>
                <a:gd name="T10" fmla="*/ 0 w 126"/>
                <a:gd name="T11" fmla="*/ 2 h 109"/>
                <a:gd name="T12" fmla="*/ 126 w 126"/>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26" h="109">
                  <a:moveTo>
                    <a:pt x="126" y="0"/>
                  </a:moveTo>
                  <a:lnTo>
                    <a:pt x="117" y="56"/>
                  </a:lnTo>
                  <a:lnTo>
                    <a:pt x="80" y="80"/>
                  </a:lnTo>
                  <a:lnTo>
                    <a:pt x="71" y="109"/>
                  </a:lnTo>
                  <a:lnTo>
                    <a:pt x="0" y="109"/>
                  </a:lnTo>
                  <a:lnTo>
                    <a:pt x="0" y="2"/>
                  </a:lnTo>
                  <a:lnTo>
                    <a:pt x="126" y="0"/>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7" name="Freeform 29">
              <a:extLst>
                <a:ext uri="{FF2B5EF4-FFF2-40B4-BE49-F238E27FC236}">
                  <a16:creationId xmlns:a16="http://schemas.microsoft.com/office/drawing/2014/main" id="{6A93A01F-A26B-AC42-E39A-574D0B4FCDC7}"/>
                </a:ext>
              </a:extLst>
            </p:cNvPr>
            <p:cNvSpPr>
              <a:spLocks/>
            </p:cNvSpPr>
            <p:nvPr/>
          </p:nvSpPr>
          <p:spPr bwMode="auto">
            <a:xfrm>
              <a:off x="4094163" y="5283201"/>
              <a:ext cx="174625" cy="173038"/>
            </a:xfrm>
            <a:custGeom>
              <a:avLst/>
              <a:gdLst>
                <a:gd name="T0" fmla="*/ 58 w 110"/>
                <a:gd name="T1" fmla="*/ 109 h 109"/>
                <a:gd name="T2" fmla="*/ 0 w 110"/>
                <a:gd name="T3" fmla="*/ 109 h 109"/>
                <a:gd name="T4" fmla="*/ 2 w 110"/>
                <a:gd name="T5" fmla="*/ 0 h 109"/>
                <a:gd name="T6" fmla="*/ 109 w 110"/>
                <a:gd name="T7" fmla="*/ 2 h 109"/>
                <a:gd name="T8" fmla="*/ 110 w 110"/>
                <a:gd name="T9" fmla="*/ 107 h 109"/>
                <a:gd name="T10" fmla="*/ 58 w 110"/>
                <a:gd name="T11" fmla="*/ 109 h 109"/>
              </a:gdLst>
              <a:ahLst/>
              <a:cxnLst>
                <a:cxn ang="0">
                  <a:pos x="T0" y="T1"/>
                </a:cxn>
                <a:cxn ang="0">
                  <a:pos x="T2" y="T3"/>
                </a:cxn>
                <a:cxn ang="0">
                  <a:pos x="T4" y="T5"/>
                </a:cxn>
                <a:cxn ang="0">
                  <a:pos x="T6" y="T7"/>
                </a:cxn>
                <a:cxn ang="0">
                  <a:pos x="T8" y="T9"/>
                </a:cxn>
                <a:cxn ang="0">
                  <a:pos x="T10" y="T11"/>
                </a:cxn>
              </a:cxnLst>
              <a:rect l="0" t="0" r="r" b="b"/>
              <a:pathLst>
                <a:path w="110" h="109">
                  <a:moveTo>
                    <a:pt x="58" y="109"/>
                  </a:moveTo>
                  <a:lnTo>
                    <a:pt x="0" y="109"/>
                  </a:lnTo>
                  <a:lnTo>
                    <a:pt x="2" y="0"/>
                  </a:lnTo>
                  <a:lnTo>
                    <a:pt x="109" y="2"/>
                  </a:lnTo>
                  <a:lnTo>
                    <a:pt x="110" y="107"/>
                  </a:lnTo>
                  <a:lnTo>
                    <a:pt x="58" y="109"/>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8" name="Freeform 30">
              <a:extLst>
                <a:ext uri="{FF2B5EF4-FFF2-40B4-BE49-F238E27FC236}">
                  <a16:creationId xmlns:a16="http://schemas.microsoft.com/office/drawing/2014/main" id="{6101B56B-540B-A447-3E5D-5C372683DFF0}"/>
                </a:ext>
              </a:extLst>
            </p:cNvPr>
            <p:cNvSpPr>
              <a:spLocks/>
            </p:cNvSpPr>
            <p:nvPr/>
          </p:nvSpPr>
          <p:spPr bwMode="auto">
            <a:xfrm>
              <a:off x="4267200" y="5286376"/>
              <a:ext cx="169863" cy="169863"/>
            </a:xfrm>
            <a:custGeom>
              <a:avLst/>
              <a:gdLst>
                <a:gd name="T0" fmla="*/ 107 w 107"/>
                <a:gd name="T1" fmla="*/ 107 h 107"/>
                <a:gd name="T2" fmla="*/ 54 w 107"/>
                <a:gd name="T3" fmla="*/ 107 h 107"/>
                <a:gd name="T4" fmla="*/ 1 w 107"/>
                <a:gd name="T5" fmla="*/ 105 h 107"/>
                <a:gd name="T6" fmla="*/ 0 w 107"/>
                <a:gd name="T7" fmla="*/ 0 h 107"/>
                <a:gd name="T8" fmla="*/ 107 w 107"/>
                <a:gd name="T9" fmla="*/ 0 h 107"/>
                <a:gd name="T10" fmla="*/ 107 w 107"/>
                <a:gd name="T11" fmla="*/ 107 h 107"/>
              </a:gdLst>
              <a:ahLst/>
              <a:cxnLst>
                <a:cxn ang="0">
                  <a:pos x="T0" y="T1"/>
                </a:cxn>
                <a:cxn ang="0">
                  <a:pos x="T2" y="T3"/>
                </a:cxn>
                <a:cxn ang="0">
                  <a:pos x="T4" y="T5"/>
                </a:cxn>
                <a:cxn ang="0">
                  <a:pos x="T6" y="T7"/>
                </a:cxn>
                <a:cxn ang="0">
                  <a:pos x="T8" y="T9"/>
                </a:cxn>
                <a:cxn ang="0">
                  <a:pos x="T10" y="T11"/>
                </a:cxn>
              </a:cxnLst>
              <a:rect l="0" t="0" r="r" b="b"/>
              <a:pathLst>
                <a:path w="107" h="107">
                  <a:moveTo>
                    <a:pt x="107" y="107"/>
                  </a:moveTo>
                  <a:lnTo>
                    <a:pt x="54" y="107"/>
                  </a:lnTo>
                  <a:lnTo>
                    <a:pt x="1" y="105"/>
                  </a:lnTo>
                  <a:lnTo>
                    <a:pt x="0" y="0"/>
                  </a:lnTo>
                  <a:lnTo>
                    <a:pt x="107" y="0"/>
                  </a:lnTo>
                  <a:lnTo>
                    <a:pt x="107" y="107"/>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9" name="Freeform 31">
              <a:extLst>
                <a:ext uri="{FF2B5EF4-FFF2-40B4-BE49-F238E27FC236}">
                  <a16:creationId xmlns:a16="http://schemas.microsoft.com/office/drawing/2014/main" id="{1A1B7442-DBBC-5AAD-C1AF-076AFAC0B1E5}"/>
                </a:ext>
              </a:extLst>
            </p:cNvPr>
            <p:cNvSpPr>
              <a:spLocks/>
            </p:cNvSpPr>
            <p:nvPr/>
          </p:nvSpPr>
          <p:spPr bwMode="auto">
            <a:xfrm>
              <a:off x="4437063" y="5286376"/>
              <a:ext cx="169863" cy="169863"/>
            </a:xfrm>
            <a:custGeom>
              <a:avLst/>
              <a:gdLst>
                <a:gd name="T0" fmla="*/ 56 w 107"/>
                <a:gd name="T1" fmla="*/ 107 h 107"/>
                <a:gd name="T2" fmla="*/ 0 w 107"/>
                <a:gd name="T3" fmla="*/ 107 h 107"/>
                <a:gd name="T4" fmla="*/ 0 w 107"/>
                <a:gd name="T5" fmla="*/ 0 h 107"/>
                <a:gd name="T6" fmla="*/ 107 w 107"/>
                <a:gd name="T7" fmla="*/ 0 h 107"/>
                <a:gd name="T8" fmla="*/ 107 w 107"/>
                <a:gd name="T9" fmla="*/ 107 h 107"/>
                <a:gd name="T10" fmla="*/ 56 w 107"/>
                <a:gd name="T11" fmla="*/ 107 h 107"/>
              </a:gdLst>
              <a:ahLst/>
              <a:cxnLst>
                <a:cxn ang="0">
                  <a:pos x="T0" y="T1"/>
                </a:cxn>
                <a:cxn ang="0">
                  <a:pos x="T2" y="T3"/>
                </a:cxn>
                <a:cxn ang="0">
                  <a:pos x="T4" y="T5"/>
                </a:cxn>
                <a:cxn ang="0">
                  <a:pos x="T6" y="T7"/>
                </a:cxn>
                <a:cxn ang="0">
                  <a:pos x="T8" y="T9"/>
                </a:cxn>
                <a:cxn ang="0">
                  <a:pos x="T10" y="T11"/>
                </a:cxn>
              </a:cxnLst>
              <a:rect l="0" t="0" r="r" b="b"/>
              <a:pathLst>
                <a:path w="107" h="107">
                  <a:moveTo>
                    <a:pt x="56" y="107"/>
                  </a:moveTo>
                  <a:lnTo>
                    <a:pt x="0" y="107"/>
                  </a:lnTo>
                  <a:lnTo>
                    <a:pt x="0" y="0"/>
                  </a:lnTo>
                  <a:lnTo>
                    <a:pt x="107" y="0"/>
                  </a:lnTo>
                  <a:lnTo>
                    <a:pt x="107" y="107"/>
                  </a:lnTo>
                  <a:lnTo>
                    <a:pt x="56" y="107"/>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0" name="Freeform 32">
              <a:extLst>
                <a:ext uri="{FF2B5EF4-FFF2-40B4-BE49-F238E27FC236}">
                  <a16:creationId xmlns:a16="http://schemas.microsoft.com/office/drawing/2014/main" id="{F9478D8C-5165-1616-D820-155CF060A303}"/>
                </a:ext>
              </a:extLst>
            </p:cNvPr>
            <p:cNvSpPr>
              <a:spLocks/>
            </p:cNvSpPr>
            <p:nvPr/>
          </p:nvSpPr>
          <p:spPr bwMode="auto">
            <a:xfrm>
              <a:off x="4606925" y="5286376"/>
              <a:ext cx="173038" cy="169863"/>
            </a:xfrm>
            <a:custGeom>
              <a:avLst/>
              <a:gdLst>
                <a:gd name="T0" fmla="*/ 46 w 109"/>
                <a:gd name="T1" fmla="*/ 107 h 107"/>
                <a:gd name="T2" fmla="*/ 0 w 109"/>
                <a:gd name="T3" fmla="*/ 107 h 107"/>
                <a:gd name="T4" fmla="*/ 0 w 109"/>
                <a:gd name="T5" fmla="*/ 0 h 107"/>
                <a:gd name="T6" fmla="*/ 109 w 109"/>
                <a:gd name="T7" fmla="*/ 0 h 107"/>
                <a:gd name="T8" fmla="*/ 109 w 109"/>
                <a:gd name="T9" fmla="*/ 107 h 107"/>
                <a:gd name="T10" fmla="*/ 46 w 109"/>
                <a:gd name="T11" fmla="*/ 107 h 107"/>
              </a:gdLst>
              <a:ahLst/>
              <a:cxnLst>
                <a:cxn ang="0">
                  <a:pos x="T0" y="T1"/>
                </a:cxn>
                <a:cxn ang="0">
                  <a:pos x="T2" y="T3"/>
                </a:cxn>
                <a:cxn ang="0">
                  <a:pos x="T4" y="T5"/>
                </a:cxn>
                <a:cxn ang="0">
                  <a:pos x="T6" y="T7"/>
                </a:cxn>
                <a:cxn ang="0">
                  <a:pos x="T8" y="T9"/>
                </a:cxn>
                <a:cxn ang="0">
                  <a:pos x="T10" y="T11"/>
                </a:cxn>
              </a:cxnLst>
              <a:rect l="0" t="0" r="r" b="b"/>
              <a:pathLst>
                <a:path w="109" h="107">
                  <a:moveTo>
                    <a:pt x="46" y="107"/>
                  </a:moveTo>
                  <a:lnTo>
                    <a:pt x="0" y="107"/>
                  </a:lnTo>
                  <a:lnTo>
                    <a:pt x="0" y="0"/>
                  </a:lnTo>
                  <a:lnTo>
                    <a:pt x="109" y="0"/>
                  </a:lnTo>
                  <a:lnTo>
                    <a:pt x="109" y="107"/>
                  </a:lnTo>
                  <a:lnTo>
                    <a:pt x="46" y="107"/>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1" name="Freeform 33">
              <a:extLst>
                <a:ext uri="{FF2B5EF4-FFF2-40B4-BE49-F238E27FC236}">
                  <a16:creationId xmlns:a16="http://schemas.microsoft.com/office/drawing/2014/main" id="{0EA14EE1-6755-C565-90A2-020CE7D2D7DA}"/>
                </a:ext>
              </a:extLst>
            </p:cNvPr>
            <p:cNvSpPr>
              <a:spLocks/>
            </p:cNvSpPr>
            <p:nvPr/>
          </p:nvSpPr>
          <p:spPr bwMode="auto">
            <a:xfrm>
              <a:off x="3848100" y="5448301"/>
              <a:ext cx="169863" cy="180975"/>
            </a:xfrm>
            <a:custGeom>
              <a:avLst/>
              <a:gdLst>
                <a:gd name="T0" fmla="*/ 107 w 107"/>
                <a:gd name="T1" fmla="*/ 114 h 114"/>
                <a:gd name="T2" fmla="*/ 21 w 107"/>
                <a:gd name="T3" fmla="*/ 112 h 114"/>
                <a:gd name="T4" fmla="*/ 14 w 107"/>
                <a:gd name="T5" fmla="*/ 73 h 114"/>
                <a:gd name="T6" fmla="*/ 19 w 107"/>
                <a:gd name="T7" fmla="*/ 75 h 114"/>
                <a:gd name="T8" fmla="*/ 0 w 107"/>
                <a:gd name="T9" fmla="*/ 40 h 114"/>
                <a:gd name="T10" fmla="*/ 31 w 107"/>
                <a:gd name="T11" fmla="*/ 0 h 114"/>
                <a:gd name="T12" fmla="*/ 106 w 107"/>
                <a:gd name="T13" fmla="*/ 3 h 114"/>
                <a:gd name="T14" fmla="*/ 107 w 107"/>
                <a:gd name="T15" fmla="*/ 1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14">
                  <a:moveTo>
                    <a:pt x="107" y="114"/>
                  </a:moveTo>
                  <a:lnTo>
                    <a:pt x="21" y="112"/>
                  </a:lnTo>
                  <a:lnTo>
                    <a:pt x="14" y="73"/>
                  </a:lnTo>
                  <a:lnTo>
                    <a:pt x="19" y="75"/>
                  </a:lnTo>
                  <a:lnTo>
                    <a:pt x="0" y="40"/>
                  </a:lnTo>
                  <a:lnTo>
                    <a:pt x="31" y="0"/>
                  </a:lnTo>
                  <a:lnTo>
                    <a:pt x="106" y="3"/>
                  </a:lnTo>
                  <a:lnTo>
                    <a:pt x="107" y="114"/>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2" name="Freeform 34">
              <a:extLst>
                <a:ext uri="{FF2B5EF4-FFF2-40B4-BE49-F238E27FC236}">
                  <a16:creationId xmlns:a16="http://schemas.microsoft.com/office/drawing/2014/main" id="{2BF3AB10-6011-0BB5-CD22-B718E2ECADB0}"/>
                </a:ext>
              </a:extLst>
            </p:cNvPr>
            <p:cNvSpPr>
              <a:spLocks/>
            </p:cNvSpPr>
            <p:nvPr/>
          </p:nvSpPr>
          <p:spPr bwMode="auto">
            <a:xfrm>
              <a:off x="4016375" y="5453063"/>
              <a:ext cx="169863" cy="176213"/>
            </a:xfrm>
            <a:custGeom>
              <a:avLst/>
              <a:gdLst>
                <a:gd name="T0" fmla="*/ 107 w 107"/>
                <a:gd name="T1" fmla="*/ 111 h 111"/>
                <a:gd name="T2" fmla="*/ 1 w 107"/>
                <a:gd name="T3" fmla="*/ 111 h 111"/>
                <a:gd name="T4" fmla="*/ 0 w 107"/>
                <a:gd name="T5" fmla="*/ 0 h 111"/>
                <a:gd name="T6" fmla="*/ 49 w 107"/>
                <a:gd name="T7" fmla="*/ 2 h 111"/>
                <a:gd name="T8" fmla="*/ 107 w 107"/>
                <a:gd name="T9" fmla="*/ 2 h 111"/>
                <a:gd name="T10" fmla="*/ 107 w 107"/>
                <a:gd name="T11" fmla="*/ 111 h 111"/>
              </a:gdLst>
              <a:ahLst/>
              <a:cxnLst>
                <a:cxn ang="0">
                  <a:pos x="T0" y="T1"/>
                </a:cxn>
                <a:cxn ang="0">
                  <a:pos x="T2" y="T3"/>
                </a:cxn>
                <a:cxn ang="0">
                  <a:pos x="T4" y="T5"/>
                </a:cxn>
                <a:cxn ang="0">
                  <a:pos x="T6" y="T7"/>
                </a:cxn>
                <a:cxn ang="0">
                  <a:pos x="T8" y="T9"/>
                </a:cxn>
                <a:cxn ang="0">
                  <a:pos x="T10" y="T11"/>
                </a:cxn>
              </a:cxnLst>
              <a:rect l="0" t="0" r="r" b="b"/>
              <a:pathLst>
                <a:path w="107" h="111">
                  <a:moveTo>
                    <a:pt x="107" y="111"/>
                  </a:moveTo>
                  <a:lnTo>
                    <a:pt x="1" y="111"/>
                  </a:lnTo>
                  <a:lnTo>
                    <a:pt x="0" y="0"/>
                  </a:lnTo>
                  <a:lnTo>
                    <a:pt x="49" y="2"/>
                  </a:lnTo>
                  <a:lnTo>
                    <a:pt x="107" y="2"/>
                  </a:lnTo>
                  <a:lnTo>
                    <a:pt x="107" y="111"/>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3" name="Freeform 35">
              <a:extLst>
                <a:ext uri="{FF2B5EF4-FFF2-40B4-BE49-F238E27FC236}">
                  <a16:creationId xmlns:a16="http://schemas.microsoft.com/office/drawing/2014/main" id="{9C66268A-AE71-6906-D2E7-F4167D917B29}"/>
                </a:ext>
              </a:extLst>
            </p:cNvPr>
            <p:cNvSpPr>
              <a:spLocks/>
            </p:cNvSpPr>
            <p:nvPr/>
          </p:nvSpPr>
          <p:spPr bwMode="auto">
            <a:xfrm>
              <a:off x="4186238" y="5453063"/>
              <a:ext cx="166688" cy="176213"/>
            </a:xfrm>
            <a:custGeom>
              <a:avLst/>
              <a:gdLst>
                <a:gd name="T0" fmla="*/ 105 w 105"/>
                <a:gd name="T1" fmla="*/ 111 h 111"/>
                <a:gd name="T2" fmla="*/ 0 w 105"/>
                <a:gd name="T3" fmla="*/ 111 h 111"/>
                <a:gd name="T4" fmla="*/ 0 w 105"/>
                <a:gd name="T5" fmla="*/ 2 h 111"/>
                <a:gd name="T6" fmla="*/ 52 w 105"/>
                <a:gd name="T7" fmla="*/ 0 h 111"/>
                <a:gd name="T8" fmla="*/ 105 w 105"/>
                <a:gd name="T9" fmla="*/ 2 h 111"/>
                <a:gd name="T10" fmla="*/ 105 w 105"/>
                <a:gd name="T11" fmla="*/ 111 h 111"/>
              </a:gdLst>
              <a:ahLst/>
              <a:cxnLst>
                <a:cxn ang="0">
                  <a:pos x="T0" y="T1"/>
                </a:cxn>
                <a:cxn ang="0">
                  <a:pos x="T2" y="T3"/>
                </a:cxn>
                <a:cxn ang="0">
                  <a:pos x="T4" y="T5"/>
                </a:cxn>
                <a:cxn ang="0">
                  <a:pos x="T6" y="T7"/>
                </a:cxn>
                <a:cxn ang="0">
                  <a:pos x="T8" y="T9"/>
                </a:cxn>
                <a:cxn ang="0">
                  <a:pos x="T10" y="T11"/>
                </a:cxn>
              </a:cxnLst>
              <a:rect l="0" t="0" r="r" b="b"/>
              <a:pathLst>
                <a:path w="105" h="111">
                  <a:moveTo>
                    <a:pt x="105" y="111"/>
                  </a:moveTo>
                  <a:lnTo>
                    <a:pt x="0" y="111"/>
                  </a:lnTo>
                  <a:lnTo>
                    <a:pt x="0" y="2"/>
                  </a:lnTo>
                  <a:lnTo>
                    <a:pt x="52" y="0"/>
                  </a:lnTo>
                  <a:lnTo>
                    <a:pt x="105" y="2"/>
                  </a:lnTo>
                  <a:lnTo>
                    <a:pt x="105" y="111"/>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4" name="Freeform 36">
              <a:extLst>
                <a:ext uri="{FF2B5EF4-FFF2-40B4-BE49-F238E27FC236}">
                  <a16:creationId xmlns:a16="http://schemas.microsoft.com/office/drawing/2014/main" id="{36106F69-0366-CF2E-EA4C-5B44263350E0}"/>
                </a:ext>
              </a:extLst>
            </p:cNvPr>
            <p:cNvSpPr>
              <a:spLocks/>
            </p:cNvSpPr>
            <p:nvPr/>
          </p:nvSpPr>
          <p:spPr bwMode="auto">
            <a:xfrm>
              <a:off x="4679950" y="5456238"/>
              <a:ext cx="212725" cy="123825"/>
            </a:xfrm>
            <a:custGeom>
              <a:avLst/>
              <a:gdLst>
                <a:gd name="T0" fmla="*/ 134 w 134"/>
                <a:gd name="T1" fmla="*/ 0 h 78"/>
                <a:gd name="T2" fmla="*/ 127 w 134"/>
                <a:gd name="T3" fmla="*/ 30 h 78"/>
                <a:gd name="T4" fmla="*/ 104 w 134"/>
                <a:gd name="T5" fmla="*/ 53 h 78"/>
                <a:gd name="T6" fmla="*/ 66 w 134"/>
                <a:gd name="T7" fmla="*/ 63 h 78"/>
                <a:gd name="T8" fmla="*/ 56 w 134"/>
                <a:gd name="T9" fmla="*/ 78 h 78"/>
                <a:gd name="T10" fmla="*/ 27 w 134"/>
                <a:gd name="T11" fmla="*/ 78 h 78"/>
                <a:gd name="T12" fmla="*/ 27 w 134"/>
                <a:gd name="T13" fmla="*/ 51 h 78"/>
                <a:gd name="T14" fmla="*/ 0 w 134"/>
                <a:gd name="T15" fmla="*/ 51 h 78"/>
                <a:gd name="T16" fmla="*/ 0 w 134"/>
                <a:gd name="T17" fmla="*/ 0 h 78"/>
                <a:gd name="T18" fmla="*/ 63 w 134"/>
                <a:gd name="T19" fmla="*/ 0 h 78"/>
                <a:gd name="T20" fmla="*/ 134 w 134"/>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78">
                  <a:moveTo>
                    <a:pt x="134" y="0"/>
                  </a:moveTo>
                  <a:lnTo>
                    <a:pt x="127" y="30"/>
                  </a:lnTo>
                  <a:lnTo>
                    <a:pt x="104" y="53"/>
                  </a:lnTo>
                  <a:lnTo>
                    <a:pt x="66" y="63"/>
                  </a:lnTo>
                  <a:lnTo>
                    <a:pt x="56" y="78"/>
                  </a:lnTo>
                  <a:lnTo>
                    <a:pt x="27" y="78"/>
                  </a:lnTo>
                  <a:lnTo>
                    <a:pt x="27" y="51"/>
                  </a:lnTo>
                  <a:lnTo>
                    <a:pt x="0" y="51"/>
                  </a:lnTo>
                  <a:lnTo>
                    <a:pt x="0" y="0"/>
                  </a:lnTo>
                  <a:lnTo>
                    <a:pt x="63" y="0"/>
                  </a:lnTo>
                  <a:lnTo>
                    <a:pt x="134" y="0"/>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5" name="Freeform 37">
              <a:extLst>
                <a:ext uri="{FF2B5EF4-FFF2-40B4-BE49-F238E27FC236}">
                  <a16:creationId xmlns:a16="http://schemas.microsoft.com/office/drawing/2014/main" id="{81A56543-DFAA-0994-C020-23A1423148CF}"/>
                </a:ext>
              </a:extLst>
            </p:cNvPr>
            <p:cNvSpPr>
              <a:spLocks/>
            </p:cNvSpPr>
            <p:nvPr/>
          </p:nvSpPr>
          <p:spPr bwMode="auto">
            <a:xfrm>
              <a:off x="4352925" y="5456238"/>
              <a:ext cx="173038" cy="173038"/>
            </a:xfrm>
            <a:custGeom>
              <a:avLst/>
              <a:gdLst>
                <a:gd name="T0" fmla="*/ 0 w 109"/>
                <a:gd name="T1" fmla="*/ 109 h 109"/>
                <a:gd name="T2" fmla="*/ 0 w 109"/>
                <a:gd name="T3" fmla="*/ 0 h 109"/>
                <a:gd name="T4" fmla="*/ 53 w 109"/>
                <a:gd name="T5" fmla="*/ 0 h 109"/>
                <a:gd name="T6" fmla="*/ 109 w 109"/>
                <a:gd name="T7" fmla="*/ 0 h 109"/>
                <a:gd name="T8" fmla="*/ 107 w 109"/>
                <a:gd name="T9" fmla="*/ 107 h 109"/>
                <a:gd name="T10" fmla="*/ 0 w 109"/>
                <a:gd name="T11" fmla="*/ 109 h 109"/>
              </a:gdLst>
              <a:ahLst/>
              <a:cxnLst>
                <a:cxn ang="0">
                  <a:pos x="T0" y="T1"/>
                </a:cxn>
                <a:cxn ang="0">
                  <a:pos x="T2" y="T3"/>
                </a:cxn>
                <a:cxn ang="0">
                  <a:pos x="T4" y="T5"/>
                </a:cxn>
                <a:cxn ang="0">
                  <a:pos x="T6" y="T7"/>
                </a:cxn>
                <a:cxn ang="0">
                  <a:pos x="T8" y="T9"/>
                </a:cxn>
                <a:cxn ang="0">
                  <a:pos x="T10" y="T11"/>
                </a:cxn>
              </a:cxnLst>
              <a:rect l="0" t="0" r="r" b="b"/>
              <a:pathLst>
                <a:path w="109" h="109">
                  <a:moveTo>
                    <a:pt x="0" y="109"/>
                  </a:moveTo>
                  <a:lnTo>
                    <a:pt x="0" y="0"/>
                  </a:lnTo>
                  <a:lnTo>
                    <a:pt x="53" y="0"/>
                  </a:lnTo>
                  <a:lnTo>
                    <a:pt x="109" y="0"/>
                  </a:lnTo>
                  <a:lnTo>
                    <a:pt x="107" y="107"/>
                  </a:lnTo>
                  <a:lnTo>
                    <a:pt x="0" y="109"/>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6" name="Freeform 38">
              <a:extLst>
                <a:ext uri="{FF2B5EF4-FFF2-40B4-BE49-F238E27FC236}">
                  <a16:creationId xmlns:a16="http://schemas.microsoft.com/office/drawing/2014/main" id="{9EEF2E0D-6E0B-C99E-F524-2230C46F7CFC}"/>
                </a:ext>
              </a:extLst>
            </p:cNvPr>
            <p:cNvSpPr>
              <a:spLocks/>
            </p:cNvSpPr>
            <p:nvPr/>
          </p:nvSpPr>
          <p:spPr bwMode="auto">
            <a:xfrm>
              <a:off x="4522788" y="5456238"/>
              <a:ext cx="157163" cy="169863"/>
            </a:xfrm>
            <a:custGeom>
              <a:avLst/>
              <a:gdLst>
                <a:gd name="T0" fmla="*/ 99 w 99"/>
                <a:gd name="T1" fmla="*/ 104 h 107"/>
                <a:gd name="T2" fmla="*/ 55 w 99"/>
                <a:gd name="T3" fmla="*/ 104 h 107"/>
                <a:gd name="T4" fmla="*/ 55 w 99"/>
                <a:gd name="T5" fmla="*/ 107 h 107"/>
                <a:gd name="T6" fmla="*/ 0 w 99"/>
                <a:gd name="T7" fmla="*/ 107 h 107"/>
                <a:gd name="T8" fmla="*/ 2 w 99"/>
                <a:gd name="T9" fmla="*/ 0 h 107"/>
                <a:gd name="T10" fmla="*/ 53 w 99"/>
                <a:gd name="T11" fmla="*/ 0 h 107"/>
                <a:gd name="T12" fmla="*/ 99 w 99"/>
                <a:gd name="T13" fmla="*/ 0 h 107"/>
                <a:gd name="T14" fmla="*/ 99 w 99"/>
                <a:gd name="T15" fmla="*/ 51 h 107"/>
                <a:gd name="T16" fmla="*/ 99 w 99"/>
                <a:gd name="T17"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7">
                  <a:moveTo>
                    <a:pt x="99" y="104"/>
                  </a:moveTo>
                  <a:lnTo>
                    <a:pt x="55" y="104"/>
                  </a:lnTo>
                  <a:lnTo>
                    <a:pt x="55" y="107"/>
                  </a:lnTo>
                  <a:lnTo>
                    <a:pt x="0" y="107"/>
                  </a:lnTo>
                  <a:lnTo>
                    <a:pt x="2" y="0"/>
                  </a:lnTo>
                  <a:lnTo>
                    <a:pt x="53" y="0"/>
                  </a:lnTo>
                  <a:lnTo>
                    <a:pt x="99" y="0"/>
                  </a:lnTo>
                  <a:lnTo>
                    <a:pt x="99" y="51"/>
                  </a:lnTo>
                  <a:lnTo>
                    <a:pt x="99" y="104"/>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7" name="Freeform 39">
              <a:extLst>
                <a:ext uri="{FF2B5EF4-FFF2-40B4-BE49-F238E27FC236}">
                  <a16:creationId xmlns:a16="http://schemas.microsoft.com/office/drawing/2014/main" id="{78D3D435-0DB0-1C7A-08AD-A17178823371}"/>
                </a:ext>
              </a:extLst>
            </p:cNvPr>
            <p:cNvSpPr>
              <a:spLocks/>
            </p:cNvSpPr>
            <p:nvPr/>
          </p:nvSpPr>
          <p:spPr bwMode="auto">
            <a:xfrm>
              <a:off x="4927600" y="5503863"/>
              <a:ext cx="304800" cy="195263"/>
            </a:xfrm>
            <a:custGeom>
              <a:avLst/>
              <a:gdLst>
                <a:gd name="T0" fmla="*/ 78 w 192"/>
                <a:gd name="T1" fmla="*/ 121 h 123"/>
                <a:gd name="T2" fmla="*/ 2 w 192"/>
                <a:gd name="T3" fmla="*/ 123 h 123"/>
                <a:gd name="T4" fmla="*/ 0 w 192"/>
                <a:gd name="T5" fmla="*/ 101 h 123"/>
                <a:gd name="T6" fmla="*/ 22 w 192"/>
                <a:gd name="T7" fmla="*/ 70 h 123"/>
                <a:gd name="T8" fmla="*/ 31 w 192"/>
                <a:gd name="T9" fmla="*/ 40 h 123"/>
                <a:gd name="T10" fmla="*/ 118 w 192"/>
                <a:gd name="T11" fmla="*/ 0 h 123"/>
                <a:gd name="T12" fmla="*/ 148 w 192"/>
                <a:gd name="T13" fmla="*/ 12 h 123"/>
                <a:gd name="T14" fmla="*/ 165 w 192"/>
                <a:gd name="T15" fmla="*/ 31 h 123"/>
                <a:gd name="T16" fmla="*/ 189 w 192"/>
                <a:gd name="T17" fmla="*/ 87 h 123"/>
                <a:gd name="T18" fmla="*/ 192 w 192"/>
                <a:gd name="T19" fmla="*/ 116 h 123"/>
                <a:gd name="T20" fmla="*/ 78 w 192"/>
                <a:gd name="T21" fmla="*/ 1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23">
                  <a:moveTo>
                    <a:pt x="78" y="121"/>
                  </a:moveTo>
                  <a:lnTo>
                    <a:pt x="2" y="123"/>
                  </a:lnTo>
                  <a:lnTo>
                    <a:pt x="0" y="101"/>
                  </a:lnTo>
                  <a:lnTo>
                    <a:pt x="22" y="70"/>
                  </a:lnTo>
                  <a:lnTo>
                    <a:pt x="31" y="40"/>
                  </a:lnTo>
                  <a:lnTo>
                    <a:pt x="118" y="0"/>
                  </a:lnTo>
                  <a:lnTo>
                    <a:pt x="148" y="12"/>
                  </a:lnTo>
                  <a:lnTo>
                    <a:pt x="165" y="31"/>
                  </a:lnTo>
                  <a:lnTo>
                    <a:pt x="189" y="87"/>
                  </a:lnTo>
                  <a:lnTo>
                    <a:pt x="192" y="116"/>
                  </a:lnTo>
                  <a:lnTo>
                    <a:pt x="78" y="121"/>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8" name="Freeform 40">
              <a:extLst>
                <a:ext uri="{FF2B5EF4-FFF2-40B4-BE49-F238E27FC236}">
                  <a16:creationId xmlns:a16="http://schemas.microsoft.com/office/drawing/2014/main" id="{CC3392E3-DDFB-647B-CEC2-51A946C0BE3E}"/>
                </a:ext>
              </a:extLst>
            </p:cNvPr>
            <p:cNvSpPr>
              <a:spLocks/>
            </p:cNvSpPr>
            <p:nvPr/>
          </p:nvSpPr>
          <p:spPr bwMode="auto">
            <a:xfrm>
              <a:off x="4679950" y="5537201"/>
              <a:ext cx="166688" cy="254000"/>
            </a:xfrm>
            <a:custGeom>
              <a:avLst/>
              <a:gdLst>
                <a:gd name="T0" fmla="*/ 0 w 105"/>
                <a:gd name="T1" fmla="*/ 134 h 160"/>
                <a:gd name="T2" fmla="*/ 0 w 105"/>
                <a:gd name="T3" fmla="*/ 53 h 160"/>
                <a:gd name="T4" fmla="*/ 0 w 105"/>
                <a:gd name="T5" fmla="*/ 0 h 160"/>
                <a:gd name="T6" fmla="*/ 27 w 105"/>
                <a:gd name="T7" fmla="*/ 0 h 160"/>
                <a:gd name="T8" fmla="*/ 27 w 105"/>
                <a:gd name="T9" fmla="*/ 27 h 160"/>
                <a:gd name="T10" fmla="*/ 56 w 105"/>
                <a:gd name="T11" fmla="*/ 27 h 160"/>
                <a:gd name="T12" fmla="*/ 51 w 105"/>
                <a:gd name="T13" fmla="*/ 93 h 160"/>
                <a:gd name="T14" fmla="*/ 105 w 105"/>
                <a:gd name="T15" fmla="*/ 124 h 160"/>
                <a:gd name="T16" fmla="*/ 105 w 105"/>
                <a:gd name="T17" fmla="*/ 160 h 160"/>
                <a:gd name="T18" fmla="*/ 78 w 105"/>
                <a:gd name="T19" fmla="*/ 160 h 160"/>
                <a:gd name="T20" fmla="*/ 78 w 105"/>
                <a:gd name="T21" fmla="*/ 148 h 160"/>
                <a:gd name="T22" fmla="*/ 27 w 105"/>
                <a:gd name="T23" fmla="*/ 146 h 160"/>
                <a:gd name="T24" fmla="*/ 27 w 105"/>
                <a:gd name="T25" fmla="*/ 134 h 160"/>
                <a:gd name="T26" fmla="*/ 0 w 105"/>
                <a:gd name="T27" fmla="*/ 13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60">
                  <a:moveTo>
                    <a:pt x="0" y="134"/>
                  </a:moveTo>
                  <a:lnTo>
                    <a:pt x="0" y="53"/>
                  </a:lnTo>
                  <a:lnTo>
                    <a:pt x="0" y="0"/>
                  </a:lnTo>
                  <a:lnTo>
                    <a:pt x="27" y="0"/>
                  </a:lnTo>
                  <a:lnTo>
                    <a:pt x="27" y="27"/>
                  </a:lnTo>
                  <a:lnTo>
                    <a:pt x="56" y="27"/>
                  </a:lnTo>
                  <a:lnTo>
                    <a:pt x="51" y="93"/>
                  </a:lnTo>
                  <a:lnTo>
                    <a:pt x="105" y="124"/>
                  </a:lnTo>
                  <a:lnTo>
                    <a:pt x="105" y="160"/>
                  </a:lnTo>
                  <a:lnTo>
                    <a:pt x="78" y="160"/>
                  </a:lnTo>
                  <a:lnTo>
                    <a:pt x="78" y="148"/>
                  </a:lnTo>
                  <a:lnTo>
                    <a:pt x="27" y="146"/>
                  </a:lnTo>
                  <a:lnTo>
                    <a:pt x="27" y="134"/>
                  </a:lnTo>
                  <a:lnTo>
                    <a:pt x="0" y="134"/>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9" name="Freeform 41">
              <a:extLst>
                <a:ext uri="{FF2B5EF4-FFF2-40B4-BE49-F238E27FC236}">
                  <a16:creationId xmlns:a16="http://schemas.microsoft.com/office/drawing/2014/main" id="{154F842A-AD36-31D9-F776-BCBA870D17DA}"/>
                </a:ext>
              </a:extLst>
            </p:cNvPr>
            <p:cNvSpPr>
              <a:spLocks/>
            </p:cNvSpPr>
            <p:nvPr/>
          </p:nvSpPr>
          <p:spPr bwMode="auto">
            <a:xfrm>
              <a:off x="4522788" y="5621338"/>
              <a:ext cx="157163" cy="177800"/>
            </a:xfrm>
            <a:custGeom>
              <a:avLst/>
              <a:gdLst>
                <a:gd name="T0" fmla="*/ 55 w 99"/>
                <a:gd name="T1" fmla="*/ 112 h 112"/>
                <a:gd name="T2" fmla="*/ 0 w 99"/>
                <a:gd name="T3" fmla="*/ 112 h 112"/>
                <a:gd name="T4" fmla="*/ 0 w 99"/>
                <a:gd name="T5" fmla="*/ 3 h 112"/>
                <a:gd name="T6" fmla="*/ 55 w 99"/>
                <a:gd name="T7" fmla="*/ 3 h 112"/>
                <a:gd name="T8" fmla="*/ 55 w 99"/>
                <a:gd name="T9" fmla="*/ 0 h 112"/>
                <a:gd name="T10" fmla="*/ 99 w 99"/>
                <a:gd name="T11" fmla="*/ 0 h 112"/>
                <a:gd name="T12" fmla="*/ 99 w 99"/>
                <a:gd name="T13" fmla="*/ 81 h 112"/>
                <a:gd name="T14" fmla="*/ 97 w 99"/>
                <a:gd name="T15" fmla="*/ 107 h 112"/>
                <a:gd name="T16" fmla="*/ 55 w 99"/>
                <a:gd name="T17" fmla="*/ 107 h 112"/>
                <a:gd name="T18" fmla="*/ 55 w 99"/>
                <a:gd name="T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12">
                  <a:moveTo>
                    <a:pt x="55" y="112"/>
                  </a:moveTo>
                  <a:lnTo>
                    <a:pt x="0" y="112"/>
                  </a:lnTo>
                  <a:lnTo>
                    <a:pt x="0" y="3"/>
                  </a:lnTo>
                  <a:lnTo>
                    <a:pt x="55" y="3"/>
                  </a:lnTo>
                  <a:lnTo>
                    <a:pt x="55" y="0"/>
                  </a:lnTo>
                  <a:lnTo>
                    <a:pt x="99" y="0"/>
                  </a:lnTo>
                  <a:lnTo>
                    <a:pt x="99" y="81"/>
                  </a:lnTo>
                  <a:lnTo>
                    <a:pt x="97" y="107"/>
                  </a:lnTo>
                  <a:lnTo>
                    <a:pt x="55" y="107"/>
                  </a:lnTo>
                  <a:lnTo>
                    <a:pt x="55" y="112"/>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0" name="Freeform 42">
              <a:extLst>
                <a:ext uri="{FF2B5EF4-FFF2-40B4-BE49-F238E27FC236}">
                  <a16:creationId xmlns:a16="http://schemas.microsoft.com/office/drawing/2014/main" id="{84418C57-A478-E52A-71EC-2EB3C1AF13AD}"/>
                </a:ext>
              </a:extLst>
            </p:cNvPr>
            <p:cNvSpPr>
              <a:spLocks/>
            </p:cNvSpPr>
            <p:nvPr/>
          </p:nvSpPr>
          <p:spPr bwMode="auto">
            <a:xfrm>
              <a:off x="3840163" y="5626101"/>
              <a:ext cx="177800" cy="173038"/>
            </a:xfrm>
            <a:custGeom>
              <a:avLst/>
              <a:gdLst>
                <a:gd name="T0" fmla="*/ 112 w 112"/>
                <a:gd name="T1" fmla="*/ 109 h 109"/>
                <a:gd name="T2" fmla="*/ 19 w 112"/>
                <a:gd name="T3" fmla="*/ 107 h 109"/>
                <a:gd name="T4" fmla="*/ 0 w 112"/>
                <a:gd name="T5" fmla="*/ 49 h 109"/>
                <a:gd name="T6" fmla="*/ 22 w 112"/>
                <a:gd name="T7" fmla="*/ 15 h 109"/>
                <a:gd name="T8" fmla="*/ 31 w 112"/>
                <a:gd name="T9" fmla="*/ 17 h 109"/>
                <a:gd name="T10" fmla="*/ 24 w 112"/>
                <a:gd name="T11" fmla="*/ 12 h 109"/>
                <a:gd name="T12" fmla="*/ 26 w 112"/>
                <a:gd name="T13" fmla="*/ 0 h 109"/>
                <a:gd name="T14" fmla="*/ 112 w 112"/>
                <a:gd name="T15" fmla="*/ 2 h 109"/>
                <a:gd name="T16" fmla="*/ 112 w 112"/>
                <a:gd name="T1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09">
                  <a:moveTo>
                    <a:pt x="112" y="109"/>
                  </a:moveTo>
                  <a:lnTo>
                    <a:pt x="19" y="107"/>
                  </a:lnTo>
                  <a:lnTo>
                    <a:pt x="0" y="49"/>
                  </a:lnTo>
                  <a:lnTo>
                    <a:pt x="22" y="15"/>
                  </a:lnTo>
                  <a:lnTo>
                    <a:pt x="31" y="17"/>
                  </a:lnTo>
                  <a:lnTo>
                    <a:pt x="24" y="12"/>
                  </a:lnTo>
                  <a:lnTo>
                    <a:pt x="26" y="0"/>
                  </a:lnTo>
                  <a:lnTo>
                    <a:pt x="112" y="2"/>
                  </a:lnTo>
                  <a:lnTo>
                    <a:pt x="112" y="109"/>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1" name="Freeform 43">
              <a:extLst>
                <a:ext uri="{FF2B5EF4-FFF2-40B4-BE49-F238E27FC236}">
                  <a16:creationId xmlns:a16="http://schemas.microsoft.com/office/drawing/2014/main" id="{EA909E9F-452F-8DD9-E079-5AB9F6F4243F}"/>
                </a:ext>
              </a:extLst>
            </p:cNvPr>
            <p:cNvSpPr>
              <a:spLocks/>
            </p:cNvSpPr>
            <p:nvPr/>
          </p:nvSpPr>
          <p:spPr bwMode="auto">
            <a:xfrm>
              <a:off x="4352925" y="5626101"/>
              <a:ext cx="169863" cy="173038"/>
            </a:xfrm>
            <a:custGeom>
              <a:avLst/>
              <a:gdLst>
                <a:gd name="T0" fmla="*/ 55 w 107"/>
                <a:gd name="T1" fmla="*/ 109 h 109"/>
                <a:gd name="T2" fmla="*/ 0 w 107"/>
                <a:gd name="T3" fmla="*/ 107 h 109"/>
                <a:gd name="T4" fmla="*/ 0 w 107"/>
                <a:gd name="T5" fmla="*/ 2 h 109"/>
                <a:gd name="T6" fmla="*/ 107 w 107"/>
                <a:gd name="T7" fmla="*/ 0 h 109"/>
                <a:gd name="T8" fmla="*/ 107 w 107"/>
                <a:gd name="T9" fmla="*/ 109 h 109"/>
                <a:gd name="T10" fmla="*/ 55 w 107"/>
                <a:gd name="T11" fmla="*/ 109 h 109"/>
              </a:gdLst>
              <a:ahLst/>
              <a:cxnLst>
                <a:cxn ang="0">
                  <a:pos x="T0" y="T1"/>
                </a:cxn>
                <a:cxn ang="0">
                  <a:pos x="T2" y="T3"/>
                </a:cxn>
                <a:cxn ang="0">
                  <a:pos x="T4" y="T5"/>
                </a:cxn>
                <a:cxn ang="0">
                  <a:pos x="T6" y="T7"/>
                </a:cxn>
                <a:cxn ang="0">
                  <a:pos x="T8" y="T9"/>
                </a:cxn>
                <a:cxn ang="0">
                  <a:pos x="T10" y="T11"/>
                </a:cxn>
              </a:cxnLst>
              <a:rect l="0" t="0" r="r" b="b"/>
              <a:pathLst>
                <a:path w="107" h="109">
                  <a:moveTo>
                    <a:pt x="55" y="109"/>
                  </a:moveTo>
                  <a:lnTo>
                    <a:pt x="0" y="107"/>
                  </a:lnTo>
                  <a:lnTo>
                    <a:pt x="0" y="2"/>
                  </a:lnTo>
                  <a:lnTo>
                    <a:pt x="107" y="0"/>
                  </a:lnTo>
                  <a:lnTo>
                    <a:pt x="107" y="109"/>
                  </a:lnTo>
                  <a:lnTo>
                    <a:pt x="55" y="109"/>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2" name="Freeform 44">
              <a:extLst>
                <a:ext uri="{FF2B5EF4-FFF2-40B4-BE49-F238E27FC236}">
                  <a16:creationId xmlns:a16="http://schemas.microsoft.com/office/drawing/2014/main" id="{029F542B-299C-E546-3489-4DBDDAE82A6C}"/>
                </a:ext>
              </a:extLst>
            </p:cNvPr>
            <p:cNvSpPr>
              <a:spLocks/>
            </p:cNvSpPr>
            <p:nvPr/>
          </p:nvSpPr>
          <p:spPr bwMode="auto">
            <a:xfrm>
              <a:off x="4017963" y="5629276"/>
              <a:ext cx="168275" cy="254000"/>
            </a:xfrm>
            <a:custGeom>
              <a:avLst/>
              <a:gdLst>
                <a:gd name="T0" fmla="*/ 106 w 106"/>
                <a:gd name="T1" fmla="*/ 158 h 160"/>
                <a:gd name="T2" fmla="*/ 55 w 106"/>
                <a:gd name="T3" fmla="*/ 160 h 160"/>
                <a:gd name="T4" fmla="*/ 0 w 106"/>
                <a:gd name="T5" fmla="*/ 158 h 160"/>
                <a:gd name="T6" fmla="*/ 0 w 106"/>
                <a:gd name="T7" fmla="*/ 107 h 160"/>
                <a:gd name="T8" fmla="*/ 0 w 106"/>
                <a:gd name="T9" fmla="*/ 0 h 160"/>
                <a:gd name="T10" fmla="*/ 106 w 106"/>
                <a:gd name="T11" fmla="*/ 0 h 160"/>
                <a:gd name="T12" fmla="*/ 106 w 106"/>
                <a:gd name="T13" fmla="*/ 107 h 160"/>
                <a:gd name="T14" fmla="*/ 106 w 106"/>
                <a:gd name="T15" fmla="*/ 158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60">
                  <a:moveTo>
                    <a:pt x="106" y="158"/>
                  </a:moveTo>
                  <a:lnTo>
                    <a:pt x="55" y="160"/>
                  </a:lnTo>
                  <a:lnTo>
                    <a:pt x="0" y="158"/>
                  </a:lnTo>
                  <a:lnTo>
                    <a:pt x="0" y="107"/>
                  </a:lnTo>
                  <a:lnTo>
                    <a:pt x="0" y="0"/>
                  </a:lnTo>
                  <a:lnTo>
                    <a:pt x="106" y="0"/>
                  </a:lnTo>
                  <a:lnTo>
                    <a:pt x="106" y="107"/>
                  </a:lnTo>
                  <a:lnTo>
                    <a:pt x="106" y="158"/>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3" name="Freeform 45">
              <a:extLst>
                <a:ext uri="{FF2B5EF4-FFF2-40B4-BE49-F238E27FC236}">
                  <a16:creationId xmlns:a16="http://schemas.microsoft.com/office/drawing/2014/main" id="{CCDB044D-3D22-154B-5B59-9ADA8255A119}"/>
                </a:ext>
              </a:extLst>
            </p:cNvPr>
            <p:cNvSpPr>
              <a:spLocks/>
            </p:cNvSpPr>
            <p:nvPr/>
          </p:nvSpPr>
          <p:spPr bwMode="auto">
            <a:xfrm>
              <a:off x="4186238" y="5629276"/>
              <a:ext cx="166688" cy="169863"/>
            </a:xfrm>
            <a:custGeom>
              <a:avLst/>
              <a:gdLst>
                <a:gd name="T0" fmla="*/ 0 w 105"/>
                <a:gd name="T1" fmla="*/ 107 h 107"/>
                <a:gd name="T2" fmla="*/ 0 w 105"/>
                <a:gd name="T3" fmla="*/ 0 h 107"/>
                <a:gd name="T4" fmla="*/ 105 w 105"/>
                <a:gd name="T5" fmla="*/ 0 h 107"/>
                <a:gd name="T6" fmla="*/ 105 w 105"/>
                <a:gd name="T7" fmla="*/ 105 h 107"/>
                <a:gd name="T8" fmla="*/ 0 w 105"/>
                <a:gd name="T9" fmla="*/ 107 h 107"/>
              </a:gdLst>
              <a:ahLst/>
              <a:cxnLst>
                <a:cxn ang="0">
                  <a:pos x="T0" y="T1"/>
                </a:cxn>
                <a:cxn ang="0">
                  <a:pos x="T2" y="T3"/>
                </a:cxn>
                <a:cxn ang="0">
                  <a:pos x="T4" y="T5"/>
                </a:cxn>
                <a:cxn ang="0">
                  <a:pos x="T6" y="T7"/>
                </a:cxn>
                <a:cxn ang="0">
                  <a:pos x="T8" y="T9"/>
                </a:cxn>
              </a:cxnLst>
              <a:rect l="0" t="0" r="r" b="b"/>
              <a:pathLst>
                <a:path w="105" h="107">
                  <a:moveTo>
                    <a:pt x="0" y="107"/>
                  </a:moveTo>
                  <a:lnTo>
                    <a:pt x="0" y="0"/>
                  </a:lnTo>
                  <a:lnTo>
                    <a:pt x="105" y="0"/>
                  </a:lnTo>
                  <a:lnTo>
                    <a:pt x="105" y="105"/>
                  </a:lnTo>
                  <a:lnTo>
                    <a:pt x="0" y="107"/>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4" name="Freeform 46">
              <a:extLst>
                <a:ext uri="{FF2B5EF4-FFF2-40B4-BE49-F238E27FC236}">
                  <a16:creationId xmlns:a16="http://schemas.microsoft.com/office/drawing/2014/main" id="{8839B3E8-1619-5B07-55E2-6539B2B36A00}"/>
                </a:ext>
              </a:extLst>
            </p:cNvPr>
            <p:cNvSpPr>
              <a:spLocks/>
            </p:cNvSpPr>
            <p:nvPr/>
          </p:nvSpPr>
          <p:spPr bwMode="auto">
            <a:xfrm>
              <a:off x="4846638" y="5664201"/>
              <a:ext cx="207963" cy="254000"/>
            </a:xfrm>
            <a:custGeom>
              <a:avLst/>
              <a:gdLst>
                <a:gd name="T0" fmla="*/ 53 w 131"/>
                <a:gd name="T1" fmla="*/ 158 h 160"/>
                <a:gd name="T2" fmla="*/ 0 w 131"/>
                <a:gd name="T3" fmla="*/ 160 h 160"/>
                <a:gd name="T4" fmla="*/ 0 w 131"/>
                <a:gd name="T5" fmla="*/ 80 h 160"/>
                <a:gd name="T6" fmla="*/ 0 w 131"/>
                <a:gd name="T7" fmla="*/ 44 h 160"/>
                <a:gd name="T8" fmla="*/ 9 w 131"/>
                <a:gd name="T9" fmla="*/ 42 h 160"/>
                <a:gd name="T10" fmla="*/ 38 w 131"/>
                <a:gd name="T11" fmla="*/ 5 h 160"/>
                <a:gd name="T12" fmla="*/ 44 w 131"/>
                <a:gd name="T13" fmla="*/ 13 h 160"/>
                <a:gd name="T14" fmla="*/ 51 w 131"/>
                <a:gd name="T15" fmla="*/ 0 h 160"/>
                <a:gd name="T16" fmla="*/ 53 w 131"/>
                <a:gd name="T17" fmla="*/ 22 h 160"/>
                <a:gd name="T18" fmla="*/ 129 w 131"/>
                <a:gd name="T19" fmla="*/ 20 h 160"/>
                <a:gd name="T20" fmla="*/ 131 w 131"/>
                <a:gd name="T21" fmla="*/ 127 h 160"/>
                <a:gd name="T22" fmla="*/ 129 w 131"/>
                <a:gd name="T23" fmla="*/ 127 h 160"/>
                <a:gd name="T24" fmla="*/ 77 w 131"/>
                <a:gd name="T25" fmla="*/ 129 h 160"/>
                <a:gd name="T26" fmla="*/ 77 w 131"/>
                <a:gd name="T27" fmla="*/ 155 h 160"/>
                <a:gd name="T28" fmla="*/ 53 w 131"/>
                <a:gd name="T29" fmla="*/ 156 h 160"/>
                <a:gd name="T30" fmla="*/ 53 w 131"/>
                <a:gd name="T31" fmla="*/ 15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160">
                  <a:moveTo>
                    <a:pt x="53" y="158"/>
                  </a:moveTo>
                  <a:lnTo>
                    <a:pt x="0" y="160"/>
                  </a:lnTo>
                  <a:lnTo>
                    <a:pt x="0" y="80"/>
                  </a:lnTo>
                  <a:lnTo>
                    <a:pt x="0" y="44"/>
                  </a:lnTo>
                  <a:lnTo>
                    <a:pt x="9" y="42"/>
                  </a:lnTo>
                  <a:lnTo>
                    <a:pt x="38" y="5"/>
                  </a:lnTo>
                  <a:lnTo>
                    <a:pt x="44" y="13"/>
                  </a:lnTo>
                  <a:lnTo>
                    <a:pt x="51" y="0"/>
                  </a:lnTo>
                  <a:lnTo>
                    <a:pt x="53" y="22"/>
                  </a:lnTo>
                  <a:lnTo>
                    <a:pt x="129" y="20"/>
                  </a:lnTo>
                  <a:lnTo>
                    <a:pt x="131" y="127"/>
                  </a:lnTo>
                  <a:lnTo>
                    <a:pt x="129" y="127"/>
                  </a:lnTo>
                  <a:lnTo>
                    <a:pt x="77" y="129"/>
                  </a:lnTo>
                  <a:lnTo>
                    <a:pt x="77" y="155"/>
                  </a:lnTo>
                  <a:lnTo>
                    <a:pt x="53" y="156"/>
                  </a:lnTo>
                  <a:lnTo>
                    <a:pt x="53" y="158"/>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5" name="Freeform 47">
              <a:extLst>
                <a:ext uri="{FF2B5EF4-FFF2-40B4-BE49-F238E27FC236}">
                  <a16:creationId xmlns:a16="http://schemas.microsoft.com/office/drawing/2014/main" id="{A2AD3866-C62A-0346-71A1-5504455DBAA7}"/>
                </a:ext>
              </a:extLst>
            </p:cNvPr>
            <p:cNvSpPr>
              <a:spLocks/>
            </p:cNvSpPr>
            <p:nvPr/>
          </p:nvSpPr>
          <p:spPr bwMode="auto">
            <a:xfrm>
              <a:off x="5051425" y="5688013"/>
              <a:ext cx="215900" cy="258763"/>
            </a:xfrm>
            <a:custGeom>
              <a:avLst/>
              <a:gdLst>
                <a:gd name="T0" fmla="*/ 28 w 136"/>
                <a:gd name="T1" fmla="*/ 163 h 163"/>
                <a:gd name="T2" fmla="*/ 26 w 136"/>
                <a:gd name="T3" fmla="*/ 124 h 163"/>
                <a:gd name="T4" fmla="*/ 0 w 136"/>
                <a:gd name="T5" fmla="*/ 124 h 163"/>
                <a:gd name="T6" fmla="*/ 0 w 136"/>
                <a:gd name="T7" fmla="*/ 112 h 163"/>
                <a:gd name="T8" fmla="*/ 2 w 136"/>
                <a:gd name="T9" fmla="*/ 112 h 163"/>
                <a:gd name="T10" fmla="*/ 0 w 136"/>
                <a:gd name="T11" fmla="*/ 5 h 163"/>
                <a:gd name="T12" fmla="*/ 114 w 136"/>
                <a:gd name="T13" fmla="*/ 0 h 163"/>
                <a:gd name="T14" fmla="*/ 136 w 136"/>
                <a:gd name="T15" fmla="*/ 160 h 163"/>
                <a:gd name="T16" fmla="*/ 28 w 13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63">
                  <a:moveTo>
                    <a:pt x="28" y="163"/>
                  </a:moveTo>
                  <a:lnTo>
                    <a:pt x="26" y="124"/>
                  </a:lnTo>
                  <a:lnTo>
                    <a:pt x="0" y="124"/>
                  </a:lnTo>
                  <a:lnTo>
                    <a:pt x="0" y="112"/>
                  </a:lnTo>
                  <a:lnTo>
                    <a:pt x="2" y="112"/>
                  </a:lnTo>
                  <a:lnTo>
                    <a:pt x="0" y="5"/>
                  </a:lnTo>
                  <a:lnTo>
                    <a:pt x="114" y="0"/>
                  </a:lnTo>
                  <a:lnTo>
                    <a:pt x="136" y="160"/>
                  </a:lnTo>
                  <a:lnTo>
                    <a:pt x="28" y="163"/>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6" name="Freeform 48">
              <a:extLst>
                <a:ext uri="{FF2B5EF4-FFF2-40B4-BE49-F238E27FC236}">
                  <a16:creationId xmlns:a16="http://schemas.microsoft.com/office/drawing/2014/main" id="{D1243E23-F717-1CE4-7C4D-C12A2D780A40}"/>
                </a:ext>
              </a:extLst>
            </p:cNvPr>
            <p:cNvSpPr>
              <a:spLocks/>
            </p:cNvSpPr>
            <p:nvPr/>
          </p:nvSpPr>
          <p:spPr bwMode="auto">
            <a:xfrm>
              <a:off x="4610100" y="5749926"/>
              <a:ext cx="236538" cy="211138"/>
            </a:xfrm>
            <a:custGeom>
              <a:avLst/>
              <a:gdLst>
                <a:gd name="T0" fmla="*/ 97 w 149"/>
                <a:gd name="T1" fmla="*/ 133 h 133"/>
                <a:gd name="T2" fmla="*/ 0 w 149"/>
                <a:gd name="T3" fmla="*/ 133 h 133"/>
                <a:gd name="T4" fmla="*/ 0 w 149"/>
                <a:gd name="T5" fmla="*/ 31 h 133"/>
                <a:gd name="T6" fmla="*/ 0 w 149"/>
                <a:gd name="T7" fmla="*/ 26 h 133"/>
                <a:gd name="T8" fmla="*/ 42 w 149"/>
                <a:gd name="T9" fmla="*/ 26 h 133"/>
                <a:gd name="T10" fmla="*/ 44 w 149"/>
                <a:gd name="T11" fmla="*/ 0 h 133"/>
                <a:gd name="T12" fmla="*/ 71 w 149"/>
                <a:gd name="T13" fmla="*/ 0 h 133"/>
                <a:gd name="T14" fmla="*/ 71 w 149"/>
                <a:gd name="T15" fmla="*/ 12 h 133"/>
                <a:gd name="T16" fmla="*/ 122 w 149"/>
                <a:gd name="T17" fmla="*/ 14 h 133"/>
                <a:gd name="T18" fmla="*/ 122 w 149"/>
                <a:gd name="T19" fmla="*/ 26 h 133"/>
                <a:gd name="T20" fmla="*/ 149 w 149"/>
                <a:gd name="T21" fmla="*/ 26 h 133"/>
                <a:gd name="T22" fmla="*/ 149 w 149"/>
                <a:gd name="T23" fmla="*/ 106 h 133"/>
                <a:gd name="T24" fmla="*/ 97 w 149"/>
                <a:gd name="T25" fmla="*/ 106 h 133"/>
                <a:gd name="T26" fmla="*/ 97 w 149"/>
                <a:gd name="T2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33">
                  <a:moveTo>
                    <a:pt x="97" y="133"/>
                  </a:moveTo>
                  <a:lnTo>
                    <a:pt x="0" y="133"/>
                  </a:lnTo>
                  <a:lnTo>
                    <a:pt x="0" y="31"/>
                  </a:lnTo>
                  <a:lnTo>
                    <a:pt x="0" y="26"/>
                  </a:lnTo>
                  <a:lnTo>
                    <a:pt x="42" y="26"/>
                  </a:lnTo>
                  <a:lnTo>
                    <a:pt x="44" y="0"/>
                  </a:lnTo>
                  <a:lnTo>
                    <a:pt x="71" y="0"/>
                  </a:lnTo>
                  <a:lnTo>
                    <a:pt x="71" y="12"/>
                  </a:lnTo>
                  <a:lnTo>
                    <a:pt x="122" y="14"/>
                  </a:lnTo>
                  <a:lnTo>
                    <a:pt x="122" y="26"/>
                  </a:lnTo>
                  <a:lnTo>
                    <a:pt x="149" y="26"/>
                  </a:lnTo>
                  <a:lnTo>
                    <a:pt x="149" y="106"/>
                  </a:lnTo>
                  <a:lnTo>
                    <a:pt x="97" y="106"/>
                  </a:lnTo>
                  <a:lnTo>
                    <a:pt x="97" y="133"/>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7" name="Freeform 49">
              <a:extLst>
                <a:ext uri="{FF2B5EF4-FFF2-40B4-BE49-F238E27FC236}">
                  <a16:creationId xmlns:a16="http://schemas.microsoft.com/office/drawing/2014/main" id="{D7934798-B84A-E43D-D8A5-2F7349E03039}"/>
                </a:ext>
              </a:extLst>
            </p:cNvPr>
            <p:cNvSpPr>
              <a:spLocks/>
            </p:cNvSpPr>
            <p:nvPr/>
          </p:nvSpPr>
          <p:spPr bwMode="auto">
            <a:xfrm>
              <a:off x="3870325" y="5795963"/>
              <a:ext cx="234950" cy="169863"/>
            </a:xfrm>
            <a:custGeom>
              <a:avLst/>
              <a:gdLst>
                <a:gd name="T0" fmla="*/ 41 w 148"/>
                <a:gd name="T1" fmla="*/ 107 h 107"/>
                <a:gd name="T2" fmla="*/ 0 w 148"/>
                <a:gd name="T3" fmla="*/ 0 h 107"/>
                <a:gd name="T4" fmla="*/ 93 w 148"/>
                <a:gd name="T5" fmla="*/ 2 h 107"/>
                <a:gd name="T6" fmla="*/ 93 w 148"/>
                <a:gd name="T7" fmla="*/ 53 h 107"/>
                <a:gd name="T8" fmla="*/ 148 w 148"/>
                <a:gd name="T9" fmla="*/ 55 h 107"/>
                <a:gd name="T10" fmla="*/ 148 w 148"/>
                <a:gd name="T11" fmla="*/ 82 h 107"/>
                <a:gd name="T12" fmla="*/ 122 w 148"/>
                <a:gd name="T13" fmla="*/ 82 h 107"/>
                <a:gd name="T14" fmla="*/ 122 w 148"/>
                <a:gd name="T15" fmla="*/ 107 h 107"/>
                <a:gd name="T16" fmla="*/ 41 w 148"/>
                <a:gd name="T1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07">
                  <a:moveTo>
                    <a:pt x="41" y="107"/>
                  </a:moveTo>
                  <a:lnTo>
                    <a:pt x="0" y="0"/>
                  </a:lnTo>
                  <a:lnTo>
                    <a:pt x="93" y="2"/>
                  </a:lnTo>
                  <a:lnTo>
                    <a:pt x="93" y="53"/>
                  </a:lnTo>
                  <a:lnTo>
                    <a:pt x="148" y="55"/>
                  </a:lnTo>
                  <a:lnTo>
                    <a:pt x="148" y="82"/>
                  </a:lnTo>
                  <a:lnTo>
                    <a:pt x="122" y="82"/>
                  </a:lnTo>
                  <a:lnTo>
                    <a:pt x="122" y="107"/>
                  </a:lnTo>
                  <a:lnTo>
                    <a:pt x="41" y="107"/>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8" name="Freeform 50">
              <a:extLst>
                <a:ext uri="{FF2B5EF4-FFF2-40B4-BE49-F238E27FC236}">
                  <a16:creationId xmlns:a16="http://schemas.microsoft.com/office/drawing/2014/main" id="{83A1DD59-B1CC-1B38-E5EE-FE5B69771CF7}"/>
                </a:ext>
              </a:extLst>
            </p:cNvPr>
            <p:cNvSpPr>
              <a:spLocks/>
            </p:cNvSpPr>
            <p:nvPr/>
          </p:nvSpPr>
          <p:spPr bwMode="auto">
            <a:xfrm>
              <a:off x="4186238" y="5795963"/>
              <a:ext cx="258763" cy="168275"/>
            </a:xfrm>
            <a:custGeom>
              <a:avLst/>
              <a:gdLst>
                <a:gd name="T0" fmla="*/ 161 w 163"/>
                <a:gd name="T1" fmla="*/ 106 h 106"/>
                <a:gd name="T2" fmla="*/ 56 w 163"/>
                <a:gd name="T3" fmla="*/ 106 h 106"/>
                <a:gd name="T4" fmla="*/ 56 w 163"/>
                <a:gd name="T5" fmla="*/ 53 h 106"/>
                <a:gd name="T6" fmla="*/ 0 w 163"/>
                <a:gd name="T7" fmla="*/ 53 h 106"/>
                <a:gd name="T8" fmla="*/ 0 w 163"/>
                <a:gd name="T9" fmla="*/ 2 h 106"/>
                <a:gd name="T10" fmla="*/ 105 w 163"/>
                <a:gd name="T11" fmla="*/ 0 h 106"/>
                <a:gd name="T12" fmla="*/ 160 w 163"/>
                <a:gd name="T13" fmla="*/ 2 h 106"/>
                <a:gd name="T14" fmla="*/ 160 w 163"/>
                <a:gd name="T15" fmla="*/ 55 h 106"/>
                <a:gd name="T16" fmla="*/ 163 w 163"/>
                <a:gd name="T17" fmla="*/ 55 h 106"/>
                <a:gd name="T18" fmla="*/ 161 w 163"/>
                <a:gd name="T19"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06">
                  <a:moveTo>
                    <a:pt x="161" y="106"/>
                  </a:moveTo>
                  <a:lnTo>
                    <a:pt x="56" y="106"/>
                  </a:lnTo>
                  <a:lnTo>
                    <a:pt x="56" y="53"/>
                  </a:lnTo>
                  <a:lnTo>
                    <a:pt x="0" y="53"/>
                  </a:lnTo>
                  <a:lnTo>
                    <a:pt x="0" y="2"/>
                  </a:lnTo>
                  <a:lnTo>
                    <a:pt x="105" y="0"/>
                  </a:lnTo>
                  <a:lnTo>
                    <a:pt x="160" y="2"/>
                  </a:lnTo>
                  <a:lnTo>
                    <a:pt x="160" y="55"/>
                  </a:lnTo>
                  <a:lnTo>
                    <a:pt x="163" y="55"/>
                  </a:lnTo>
                  <a:lnTo>
                    <a:pt x="161" y="106"/>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9" name="Freeform 51">
              <a:extLst>
                <a:ext uri="{FF2B5EF4-FFF2-40B4-BE49-F238E27FC236}">
                  <a16:creationId xmlns:a16="http://schemas.microsoft.com/office/drawing/2014/main" id="{557517B9-D9E7-0B19-447E-C8CF675E0C1C}"/>
                </a:ext>
              </a:extLst>
            </p:cNvPr>
            <p:cNvSpPr>
              <a:spLocks/>
            </p:cNvSpPr>
            <p:nvPr/>
          </p:nvSpPr>
          <p:spPr bwMode="auto">
            <a:xfrm>
              <a:off x="4440238" y="5799138"/>
              <a:ext cx="169863" cy="166688"/>
            </a:xfrm>
            <a:custGeom>
              <a:avLst/>
              <a:gdLst>
                <a:gd name="T0" fmla="*/ 1 w 107"/>
                <a:gd name="T1" fmla="*/ 104 h 105"/>
                <a:gd name="T2" fmla="*/ 3 w 107"/>
                <a:gd name="T3" fmla="*/ 53 h 105"/>
                <a:gd name="T4" fmla="*/ 0 w 107"/>
                <a:gd name="T5" fmla="*/ 53 h 105"/>
                <a:gd name="T6" fmla="*/ 0 w 107"/>
                <a:gd name="T7" fmla="*/ 0 h 105"/>
                <a:gd name="T8" fmla="*/ 52 w 107"/>
                <a:gd name="T9" fmla="*/ 0 h 105"/>
                <a:gd name="T10" fmla="*/ 107 w 107"/>
                <a:gd name="T11" fmla="*/ 0 h 105"/>
                <a:gd name="T12" fmla="*/ 107 w 107"/>
                <a:gd name="T13" fmla="*/ 102 h 105"/>
                <a:gd name="T14" fmla="*/ 107 w 107"/>
                <a:gd name="T15" fmla="*/ 105 h 105"/>
                <a:gd name="T16" fmla="*/ 1 w 107"/>
                <a:gd name="T17"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5">
                  <a:moveTo>
                    <a:pt x="1" y="104"/>
                  </a:moveTo>
                  <a:lnTo>
                    <a:pt x="3" y="53"/>
                  </a:lnTo>
                  <a:lnTo>
                    <a:pt x="0" y="53"/>
                  </a:lnTo>
                  <a:lnTo>
                    <a:pt x="0" y="0"/>
                  </a:lnTo>
                  <a:lnTo>
                    <a:pt x="52" y="0"/>
                  </a:lnTo>
                  <a:lnTo>
                    <a:pt x="107" y="0"/>
                  </a:lnTo>
                  <a:lnTo>
                    <a:pt x="107" y="102"/>
                  </a:lnTo>
                  <a:lnTo>
                    <a:pt x="107" y="105"/>
                  </a:lnTo>
                  <a:lnTo>
                    <a:pt x="1" y="104"/>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0" name="Freeform 52">
              <a:extLst>
                <a:ext uri="{FF2B5EF4-FFF2-40B4-BE49-F238E27FC236}">
                  <a16:creationId xmlns:a16="http://schemas.microsoft.com/office/drawing/2014/main" id="{09CC0DEE-37BB-0DC1-207C-D6D4E1074226}"/>
                </a:ext>
              </a:extLst>
            </p:cNvPr>
            <p:cNvSpPr>
              <a:spLocks/>
            </p:cNvSpPr>
            <p:nvPr/>
          </p:nvSpPr>
          <p:spPr bwMode="auto">
            <a:xfrm>
              <a:off x="4930775" y="5865813"/>
              <a:ext cx="166688" cy="215900"/>
            </a:xfrm>
            <a:custGeom>
              <a:avLst/>
              <a:gdLst>
                <a:gd name="T0" fmla="*/ 80 w 105"/>
                <a:gd name="T1" fmla="*/ 133 h 136"/>
                <a:gd name="T2" fmla="*/ 0 w 105"/>
                <a:gd name="T3" fmla="*/ 136 h 136"/>
                <a:gd name="T4" fmla="*/ 0 w 105"/>
                <a:gd name="T5" fmla="*/ 31 h 136"/>
                <a:gd name="T6" fmla="*/ 0 w 105"/>
                <a:gd name="T7" fmla="*/ 29 h 136"/>
                <a:gd name="T8" fmla="*/ 24 w 105"/>
                <a:gd name="T9" fmla="*/ 28 h 136"/>
                <a:gd name="T10" fmla="*/ 24 w 105"/>
                <a:gd name="T11" fmla="*/ 2 h 136"/>
                <a:gd name="T12" fmla="*/ 76 w 105"/>
                <a:gd name="T13" fmla="*/ 0 h 136"/>
                <a:gd name="T14" fmla="*/ 76 w 105"/>
                <a:gd name="T15" fmla="*/ 12 h 136"/>
                <a:gd name="T16" fmla="*/ 102 w 105"/>
                <a:gd name="T17" fmla="*/ 12 h 136"/>
                <a:gd name="T18" fmla="*/ 104 w 105"/>
                <a:gd name="T19" fmla="*/ 51 h 136"/>
                <a:gd name="T20" fmla="*/ 105 w 105"/>
                <a:gd name="T21" fmla="*/ 133 h 136"/>
                <a:gd name="T22" fmla="*/ 80 w 105"/>
                <a:gd name="T23"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36">
                  <a:moveTo>
                    <a:pt x="80" y="133"/>
                  </a:moveTo>
                  <a:lnTo>
                    <a:pt x="0" y="136"/>
                  </a:lnTo>
                  <a:lnTo>
                    <a:pt x="0" y="31"/>
                  </a:lnTo>
                  <a:lnTo>
                    <a:pt x="0" y="29"/>
                  </a:lnTo>
                  <a:lnTo>
                    <a:pt x="24" y="28"/>
                  </a:lnTo>
                  <a:lnTo>
                    <a:pt x="24" y="2"/>
                  </a:lnTo>
                  <a:lnTo>
                    <a:pt x="76" y="0"/>
                  </a:lnTo>
                  <a:lnTo>
                    <a:pt x="76" y="12"/>
                  </a:lnTo>
                  <a:lnTo>
                    <a:pt x="102" y="12"/>
                  </a:lnTo>
                  <a:lnTo>
                    <a:pt x="104" y="51"/>
                  </a:lnTo>
                  <a:lnTo>
                    <a:pt x="105" y="133"/>
                  </a:lnTo>
                  <a:lnTo>
                    <a:pt x="80" y="133"/>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1" name="Freeform 53">
              <a:extLst>
                <a:ext uri="{FF2B5EF4-FFF2-40B4-BE49-F238E27FC236}">
                  <a16:creationId xmlns:a16="http://schemas.microsoft.com/office/drawing/2014/main" id="{FA5C899D-2839-740A-388E-4E346F1E68A6}"/>
                </a:ext>
              </a:extLst>
            </p:cNvPr>
            <p:cNvSpPr>
              <a:spLocks/>
            </p:cNvSpPr>
            <p:nvPr/>
          </p:nvSpPr>
          <p:spPr bwMode="auto">
            <a:xfrm>
              <a:off x="4105275" y="5880101"/>
              <a:ext cx="169863" cy="255588"/>
            </a:xfrm>
            <a:custGeom>
              <a:avLst/>
              <a:gdLst>
                <a:gd name="T0" fmla="*/ 1 w 107"/>
                <a:gd name="T1" fmla="*/ 161 h 161"/>
                <a:gd name="T2" fmla="*/ 0 w 107"/>
                <a:gd name="T3" fmla="*/ 29 h 161"/>
                <a:gd name="T4" fmla="*/ 0 w 107"/>
                <a:gd name="T5" fmla="*/ 2 h 161"/>
                <a:gd name="T6" fmla="*/ 51 w 107"/>
                <a:gd name="T7" fmla="*/ 0 h 161"/>
                <a:gd name="T8" fmla="*/ 107 w 107"/>
                <a:gd name="T9" fmla="*/ 0 h 161"/>
                <a:gd name="T10" fmla="*/ 107 w 107"/>
                <a:gd name="T11" fmla="*/ 53 h 161"/>
                <a:gd name="T12" fmla="*/ 107 w 107"/>
                <a:gd name="T13" fmla="*/ 161 h 161"/>
                <a:gd name="T14" fmla="*/ 54 w 107"/>
                <a:gd name="T15" fmla="*/ 161 h 161"/>
                <a:gd name="T16" fmla="*/ 1 w 107"/>
                <a:gd name="T1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61">
                  <a:moveTo>
                    <a:pt x="1" y="161"/>
                  </a:moveTo>
                  <a:lnTo>
                    <a:pt x="0" y="29"/>
                  </a:lnTo>
                  <a:lnTo>
                    <a:pt x="0" y="2"/>
                  </a:lnTo>
                  <a:lnTo>
                    <a:pt x="51" y="0"/>
                  </a:lnTo>
                  <a:lnTo>
                    <a:pt x="107" y="0"/>
                  </a:lnTo>
                  <a:lnTo>
                    <a:pt x="107" y="53"/>
                  </a:lnTo>
                  <a:lnTo>
                    <a:pt x="107" y="161"/>
                  </a:lnTo>
                  <a:lnTo>
                    <a:pt x="54" y="161"/>
                  </a:lnTo>
                  <a:lnTo>
                    <a:pt x="1" y="161"/>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2" name="Freeform 54">
              <a:extLst>
                <a:ext uri="{FF2B5EF4-FFF2-40B4-BE49-F238E27FC236}">
                  <a16:creationId xmlns:a16="http://schemas.microsoft.com/office/drawing/2014/main" id="{F443A58B-4DC6-618E-5A88-5D1F7568BC0C}"/>
                </a:ext>
              </a:extLst>
            </p:cNvPr>
            <p:cNvSpPr>
              <a:spLocks/>
            </p:cNvSpPr>
            <p:nvPr/>
          </p:nvSpPr>
          <p:spPr bwMode="auto">
            <a:xfrm>
              <a:off x="4764088" y="5915026"/>
              <a:ext cx="166688" cy="215900"/>
            </a:xfrm>
            <a:custGeom>
              <a:avLst/>
              <a:gdLst>
                <a:gd name="T0" fmla="*/ 54 w 105"/>
                <a:gd name="T1" fmla="*/ 136 h 136"/>
                <a:gd name="T2" fmla="*/ 1 w 105"/>
                <a:gd name="T3" fmla="*/ 136 h 136"/>
                <a:gd name="T4" fmla="*/ 0 w 105"/>
                <a:gd name="T5" fmla="*/ 29 h 136"/>
                <a:gd name="T6" fmla="*/ 0 w 105"/>
                <a:gd name="T7" fmla="*/ 2 h 136"/>
                <a:gd name="T8" fmla="*/ 52 w 105"/>
                <a:gd name="T9" fmla="*/ 2 h 136"/>
                <a:gd name="T10" fmla="*/ 105 w 105"/>
                <a:gd name="T11" fmla="*/ 0 h 136"/>
                <a:gd name="T12" fmla="*/ 105 w 105"/>
                <a:gd name="T13" fmla="*/ 105 h 136"/>
                <a:gd name="T14" fmla="*/ 52 w 105"/>
                <a:gd name="T15" fmla="*/ 107 h 136"/>
                <a:gd name="T16" fmla="*/ 54 w 105"/>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6">
                  <a:moveTo>
                    <a:pt x="54" y="136"/>
                  </a:moveTo>
                  <a:lnTo>
                    <a:pt x="1" y="136"/>
                  </a:lnTo>
                  <a:lnTo>
                    <a:pt x="0" y="29"/>
                  </a:lnTo>
                  <a:lnTo>
                    <a:pt x="0" y="2"/>
                  </a:lnTo>
                  <a:lnTo>
                    <a:pt x="52" y="2"/>
                  </a:lnTo>
                  <a:lnTo>
                    <a:pt x="105" y="0"/>
                  </a:lnTo>
                  <a:lnTo>
                    <a:pt x="105" y="105"/>
                  </a:lnTo>
                  <a:lnTo>
                    <a:pt x="52" y="107"/>
                  </a:lnTo>
                  <a:lnTo>
                    <a:pt x="54" y="136"/>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3" name="Freeform 55">
              <a:extLst>
                <a:ext uri="{FF2B5EF4-FFF2-40B4-BE49-F238E27FC236}">
                  <a16:creationId xmlns:a16="http://schemas.microsoft.com/office/drawing/2014/main" id="{93DD0655-390F-1F2C-CE31-1CD4E8D3BE51}"/>
                </a:ext>
              </a:extLst>
            </p:cNvPr>
            <p:cNvSpPr>
              <a:spLocks/>
            </p:cNvSpPr>
            <p:nvPr/>
          </p:nvSpPr>
          <p:spPr bwMode="auto">
            <a:xfrm>
              <a:off x="3935413" y="5926138"/>
              <a:ext cx="171450" cy="209550"/>
            </a:xfrm>
            <a:custGeom>
              <a:avLst/>
              <a:gdLst>
                <a:gd name="T0" fmla="*/ 108 w 108"/>
                <a:gd name="T1" fmla="*/ 132 h 132"/>
                <a:gd name="T2" fmla="*/ 13 w 108"/>
                <a:gd name="T3" fmla="*/ 131 h 132"/>
                <a:gd name="T4" fmla="*/ 0 w 108"/>
                <a:gd name="T5" fmla="*/ 25 h 132"/>
                <a:gd name="T6" fmla="*/ 81 w 108"/>
                <a:gd name="T7" fmla="*/ 25 h 132"/>
                <a:gd name="T8" fmla="*/ 81 w 108"/>
                <a:gd name="T9" fmla="*/ 0 h 132"/>
                <a:gd name="T10" fmla="*/ 107 w 108"/>
                <a:gd name="T11" fmla="*/ 0 h 132"/>
                <a:gd name="T12" fmla="*/ 108 w 108"/>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08" h="132">
                  <a:moveTo>
                    <a:pt x="108" y="132"/>
                  </a:moveTo>
                  <a:lnTo>
                    <a:pt x="13" y="131"/>
                  </a:lnTo>
                  <a:lnTo>
                    <a:pt x="0" y="25"/>
                  </a:lnTo>
                  <a:lnTo>
                    <a:pt x="81" y="25"/>
                  </a:lnTo>
                  <a:lnTo>
                    <a:pt x="81" y="0"/>
                  </a:lnTo>
                  <a:lnTo>
                    <a:pt x="107" y="0"/>
                  </a:lnTo>
                  <a:lnTo>
                    <a:pt x="108" y="132"/>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4" name="Freeform 56">
              <a:extLst>
                <a:ext uri="{FF2B5EF4-FFF2-40B4-BE49-F238E27FC236}">
                  <a16:creationId xmlns:a16="http://schemas.microsoft.com/office/drawing/2014/main" id="{C4B4BBD4-B66F-A374-130C-BF31A8838DDF}"/>
                </a:ext>
              </a:extLst>
            </p:cNvPr>
            <p:cNvSpPr>
              <a:spLocks/>
            </p:cNvSpPr>
            <p:nvPr/>
          </p:nvSpPr>
          <p:spPr bwMode="auto">
            <a:xfrm>
              <a:off x="5095875" y="5942013"/>
              <a:ext cx="201613" cy="261938"/>
            </a:xfrm>
            <a:custGeom>
              <a:avLst/>
              <a:gdLst>
                <a:gd name="T0" fmla="*/ 57 w 127"/>
                <a:gd name="T1" fmla="*/ 150 h 165"/>
                <a:gd name="T2" fmla="*/ 57 w 127"/>
                <a:gd name="T3" fmla="*/ 83 h 165"/>
                <a:gd name="T4" fmla="*/ 1 w 127"/>
                <a:gd name="T5" fmla="*/ 85 h 165"/>
                <a:gd name="T6" fmla="*/ 0 w 127"/>
                <a:gd name="T7" fmla="*/ 3 h 165"/>
                <a:gd name="T8" fmla="*/ 108 w 127"/>
                <a:gd name="T9" fmla="*/ 0 h 165"/>
                <a:gd name="T10" fmla="*/ 127 w 127"/>
                <a:gd name="T11" fmla="*/ 61 h 165"/>
                <a:gd name="T12" fmla="*/ 115 w 127"/>
                <a:gd name="T13" fmla="*/ 83 h 165"/>
                <a:gd name="T14" fmla="*/ 115 w 127"/>
                <a:gd name="T15" fmla="*/ 126 h 165"/>
                <a:gd name="T16" fmla="*/ 105 w 127"/>
                <a:gd name="T17" fmla="*/ 165 h 165"/>
                <a:gd name="T18" fmla="*/ 76 w 127"/>
                <a:gd name="T19" fmla="*/ 165 h 165"/>
                <a:gd name="T20" fmla="*/ 80 w 127"/>
                <a:gd name="T21" fmla="*/ 153 h 165"/>
                <a:gd name="T22" fmla="*/ 57 w 127"/>
                <a:gd name="T23" fmla="*/ 15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65">
                  <a:moveTo>
                    <a:pt x="57" y="150"/>
                  </a:moveTo>
                  <a:lnTo>
                    <a:pt x="57" y="83"/>
                  </a:lnTo>
                  <a:lnTo>
                    <a:pt x="1" y="85"/>
                  </a:lnTo>
                  <a:lnTo>
                    <a:pt x="0" y="3"/>
                  </a:lnTo>
                  <a:lnTo>
                    <a:pt x="108" y="0"/>
                  </a:lnTo>
                  <a:lnTo>
                    <a:pt x="127" y="61"/>
                  </a:lnTo>
                  <a:lnTo>
                    <a:pt x="115" y="83"/>
                  </a:lnTo>
                  <a:lnTo>
                    <a:pt x="115" y="126"/>
                  </a:lnTo>
                  <a:lnTo>
                    <a:pt x="105" y="165"/>
                  </a:lnTo>
                  <a:lnTo>
                    <a:pt x="76" y="165"/>
                  </a:lnTo>
                  <a:lnTo>
                    <a:pt x="80" y="153"/>
                  </a:lnTo>
                  <a:lnTo>
                    <a:pt x="57" y="150"/>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5" name="Freeform 57">
              <a:extLst>
                <a:ext uri="{FF2B5EF4-FFF2-40B4-BE49-F238E27FC236}">
                  <a16:creationId xmlns:a16="http://schemas.microsoft.com/office/drawing/2014/main" id="{E3D95891-49DB-FE64-7FAD-616C0D6C8BAA}"/>
                </a:ext>
              </a:extLst>
            </p:cNvPr>
            <p:cNvSpPr>
              <a:spLocks/>
            </p:cNvSpPr>
            <p:nvPr/>
          </p:nvSpPr>
          <p:spPr bwMode="auto">
            <a:xfrm>
              <a:off x="4610100" y="5961063"/>
              <a:ext cx="155575" cy="173038"/>
            </a:xfrm>
            <a:custGeom>
              <a:avLst/>
              <a:gdLst>
                <a:gd name="T0" fmla="*/ 47 w 98"/>
                <a:gd name="T1" fmla="*/ 109 h 109"/>
                <a:gd name="T2" fmla="*/ 0 w 98"/>
                <a:gd name="T3" fmla="*/ 109 h 109"/>
                <a:gd name="T4" fmla="*/ 0 w 98"/>
                <a:gd name="T5" fmla="*/ 3 h 109"/>
                <a:gd name="T6" fmla="*/ 0 w 98"/>
                <a:gd name="T7" fmla="*/ 0 h 109"/>
                <a:gd name="T8" fmla="*/ 97 w 98"/>
                <a:gd name="T9" fmla="*/ 0 h 109"/>
                <a:gd name="T10" fmla="*/ 98 w 98"/>
                <a:gd name="T11" fmla="*/ 107 h 109"/>
                <a:gd name="T12" fmla="*/ 47 w 98"/>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98" h="109">
                  <a:moveTo>
                    <a:pt x="47" y="109"/>
                  </a:moveTo>
                  <a:lnTo>
                    <a:pt x="0" y="109"/>
                  </a:lnTo>
                  <a:lnTo>
                    <a:pt x="0" y="3"/>
                  </a:lnTo>
                  <a:lnTo>
                    <a:pt x="0" y="0"/>
                  </a:lnTo>
                  <a:lnTo>
                    <a:pt x="97" y="0"/>
                  </a:lnTo>
                  <a:lnTo>
                    <a:pt x="98" y="107"/>
                  </a:lnTo>
                  <a:lnTo>
                    <a:pt x="47" y="109"/>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6" name="Freeform 58">
              <a:extLst>
                <a:ext uri="{FF2B5EF4-FFF2-40B4-BE49-F238E27FC236}">
                  <a16:creationId xmlns:a16="http://schemas.microsoft.com/office/drawing/2014/main" id="{44EE027B-8B2C-107A-9F6D-EE485DAE288D}"/>
                </a:ext>
              </a:extLst>
            </p:cNvPr>
            <p:cNvSpPr>
              <a:spLocks/>
            </p:cNvSpPr>
            <p:nvPr/>
          </p:nvSpPr>
          <p:spPr bwMode="auto">
            <a:xfrm>
              <a:off x="4275138" y="5964238"/>
              <a:ext cx="166688" cy="171450"/>
            </a:xfrm>
            <a:custGeom>
              <a:avLst/>
              <a:gdLst>
                <a:gd name="T0" fmla="*/ 0 w 105"/>
                <a:gd name="T1" fmla="*/ 108 h 108"/>
                <a:gd name="T2" fmla="*/ 0 w 105"/>
                <a:gd name="T3" fmla="*/ 0 h 108"/>
                <a:gd name="T4" fmla="*/ 105 w 105"/>
                <a:gd name="T5" fmla="*/ 0 h 108"/>
                <a:gd name="T6" fmla="*/ 105 w 105"/>
                <a:gd name="T7" fmla="*/ 108 h 108"/>
                <a:gd name="T8" fmla="*/ 53 w 105"/>
                <a:gd name="T9" fmla="*/ 108 h 108"/>
                <a:gd name="T10" fmla="*/ 0 w 105"/>
                <a:gd name="T11" fmla="*/ 108 h 108"/>
              </a:gdLst>
              <a:ahLst/>
              <a:cxnLst>
                <a:cxn ang="0">
                  <a:pos x="T0" y="T1"/>
                </a:cxn>
                <a:cxn ang="0">
                  <a:pos x="T2" y="T3"/>
                </a:cxn>
                <a:cxn ang="0">
                  <a:pos x="T4" y="T5"/>
                </a:cxn>
                <a:cxn ang="0">
                  <a:pos x="T6" y="T7"/>
                </a:cxn>
                <a:cxn ang="0">
                  <a:pos x="T8" y="T9"/>
                </a:cxn>
                <a:cxn ang="0">
                  <a:pos x="T10" y="T11"/>
                </a:cxn>
              </a:cxnLst>
              <a:rect l="0" t="0" r="r" b="b"/>
              <a:pathLst>
                <a:path w="105" h="108">
                  <a:moveTo>
                    <a:pt x="0" y="108"/>
                  </a:moveTo>
                  <a:lnTo>
                    <a:pt x="0" y="0"/>
                  </a:lnTo>
                  <a:lnTo>
                    <a:pt x="105" y="0"/>
                  </a:lnTo>
                  <a:lnTo>
                    <a:pt x="105" y="108"/>
                  </a:lnTo>
                  <a:lnTo>
                    <a:pt x="53" y="108"/>
                  </a:lnTo>
                  <a:lnTo>
                    <a:pt x="0" y="108"/>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7" name="Freeform 59">
              <a:extLst>
                <a:ext uri="{FF2B5EF4-FFF2-40B4-BE49-F238E27FC236}">
                  <a16:creationId xmlns:a16="http://schemas.microsoft.com/office/drawing/2014/main" id="{4379E0DF-6826-398E-B702-B16DF8021D66}"/>
                </a:ext>
              </a:extLst>
            </p:cNvPr>
            <p:cNvSpPr>
              <a:spLocks/>
            </p:cNvSpPr>
            <p:nvPr/>
          </p:nvSpPr>
          <p:spPr bwMode="auto">
            <a:xfrm>
              <a:off x="4441825" y="5964238"/>
              <a:ext cx="168275" cy="171450"/>
            </a:xfrm>
            <a:custGeom>
              <a:avLst/>
              <a:gdLst>
                <a:gd name="T0" fmla="*/ 51 w 106"/>
                <a:gd name="T1" fmla="*/ 108 h 108"/>
                <a:gd name="T2" fmla="*/ 0 w 106"/>
                <a:gd name="T3" fmla="*/ 108 h 108"/>
                <a:gd name="T4" fmla="*/ 0 w 106"/>
                <a:gd name="T5" fmla="*/ 0 h 108"/>
                <a:gd name="T6" fmla="*/ 106 w 106"/>
                <a:gd name="T7" fmla="*/ 1 h 108"/>
                <a:gd name="T8" fmla="*/ 106 w 106"/>
                <a:gd name="T9" fmla="*/ 107 h 108"/>
                <a:gd name="T10" fmla="*/ 51 w 106"/>
                <a:gd name="T11" fmla="*/ 108 h 108"/>
              </a:gdLst>
              <a:ahLst/>
              <a:cxnLst>
                <a:cxn ang="0">
                  <a:pos x="T0" y="T1"/>
                </a:cxn>
                <a:cxn ang="0">
                  <a:pos x="T2" y="T3"/>
                </a:cxn>
                <a:cxn ang="0">
                  <a:pos x="T4" y="T5"/>
                </a:cxn>
                <a:cxn ang="0">
                  <a:pos x="T6" y="T7"/>
                </a:cxn>
                <a:cxn ang="0">
                  <a:pos x="T8" y="T9"/>
                </a:cxn>
                <a:cxn ang="0">
                  <a:pos x="T10" y="T11"/>
                </a:cxn>
              </a:cxnLst>
              <a:rect l="0" t="0" r="r" b="b"/>
              <a:pathLst>
                <a:path w="106" h="108">
                  <a:moveTo>
                    <a:pt x="51" y="108"/>
                  </a:moveTo>
                  <a:lnTo>
                    <a:pt x="0" y="108"/>
                  </a:lnTo>
                  <a:lnTo>
                    <a:pt x="0" y="0"/>
                  </a:lnTo>
                  <a:lnTo>
                    <a:pt x="106" y="1"/>
                  </a:lnTo>
                  <a:lnTo>
                    <a:pt x="106" y="107"/>
                  </a:lnTo>
                  <a:lnTo>
                    <a:pt x="51" y="108"/>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8" name="Freeform 60">
              <a:extLst>
                <a:ext uri="{FF2B5EF4-FFF2-40B4-BE49-F238E27FC236}">
                  <a16:creationId xmlns:a16="http://schemas.microsoft.com/office/drawing/2014/main" id="{C7F5EECD-8E39-829E-DD1E-ADFBCE1FB4C9}"/>
                </a:ext>
              </a:extLst>
            </p:cNvPr>
            <p:cNvSpPr>
              <a:spLocks/>
            </p:cNvSpPr>
            <p:nvPr/>
          </p:nvSpPr>
          <p:spPr bwMode="auto">
            <a:xfrm>
              <a:off x="5057775" y="6073776"/>
              <a:ext cx="128588" cy="215900"/>
            </a:xfrm>
            <a:custGeom>
              <a:avLst/>
              <a:gdLst>
                <a:gd name="T0" fmla="*/ 3 w 81"/>
                <a:gd name="T1" fmla="*/ 136 h 136"/>
                <a:gd name="T2" fmla="*/ 0 w 81"/>
                <a:gd name="T3" fmla="*/ 2 h 136"/>
                <a:gd name="T4" fmla="*/ 25 w 81"/>
                <a:gd name="T5" fmla="*/ 2 h 136"/>
                <a:gd name="T6" fmla="*/ 81 w 81"/>
                <a:gd name="T7" fmla="*/ 0 h 136"/>
                <a:gd name="T8" fmla="*/ 81 w 81"/>
                <a:gd name="T9" fmla="*/ 67 h 136"/>
                <a:gd name="T10" fmla="*/ 63 w 81"/>
                <a:gd name="T11" fmla="*/ 80 h 136"/>
                <a:gd name="T12" fmla="*/ 66 w 81"/>
                <a:gd name="T13" fmla="*/ 87 h 136"/>
                <a:gd name="T14" fmla="*/ 47 w 81"/>
                <a:gd name="T15" fmla="*/ 123 h 136"/>
                <a:gd name="T16" fmla="*/ 49 w 81"/>
                <a:gd name="T17" fmla="*/ 135 h 136"/>
                <a:gd name="T18" fmla="*/ 3 w 81"/>
                <a:gd name="T1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36">
                  <a:moveTo>
                    <a:pt x="3" y="136"/>
                  </a:moveTo>
                  <a:lnTo>
                    <a:pt x="0" y="2"/>
                  </a:lnTo>
                  <a:lnTo>
                    <a:pt x="25" y="2"/>
                  </a:lnTo>
                  <a:lnTo>
                    <a:pt x="81" y="0"/>
                  </a:lnTo>
                  <a:lnTo>
                    <a:pt x="81" y="67"/>
                  </a:lnTo>
                  <a:lnTo>
                    <a:pt x="63" y="80"/>
                  </a:lnTo>
                  <a:lnTo>
                    <a:pt x="66" y="87"/>
                  </a:lnTo>
                  <a:lnTo>
                    <a:pt x="47" y="123"/>
                  </a:lnTo>
                  <a:lnTo>
                    <a:pt x="49" y="135"/>
                  </a:lnTo>
                  <a:lnTo>
                    <a:pt x="3" y="136"/>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9" name="Freeform 61">
              <a:extLst>
                <a:ext uri="{FF2B5EF4-FFF2-40B4-BE49-F238E27FC236}">
                  <a16:creationId xmlns:a16="http://schemas.microsoft.com/office/drawing/2014/main" id="{E7F2FA52-EDE2-1ACB-B4EF-C0E5769DD0AC}"/>
                </a:ext>
              </a:extLst>
            </p:cNvPr>
            <p:cNvSpPr>
              <a:spLocks/>
            </p:cNvSpPr>
            <p:nvPr/>
          </p:nvSpPr>
          <p:spPr bwMode="auto">
            <a:xfrm>
              <a:off x="4846638" y="6076951"/>
              <a:ext cx="215900" cy="220663"/>
            </a:xfrm>
            <a:custGeom>
              <a:avLst/>
              <a:gdLst>
                <a:gd name="T0" fmla="*/ 31 w 136"/>
                <a:gd name="T1" fmla="*/ 138 h 139"/>
                <a:gd name="T2" fmla="*/ 7 w 136"/>
                <a:gd name="T3" fmla="*/ 139 h 139"/>
                <a:gd name="T4" fmla="*/ 2 w 136"/>
                <a:gd name="T5" fmla="*/ 34 h 139"/>
                <a:gd name="T6" fmla="*/ 0 w 136"/>
                <a:gd name="T7" fmla="*/ 5 h 139"/>
                <a:gd name="T8" fmla="*/ 53 w 136"/>
                <a:gd name="T9" fmla="*/ 3 h 139"/>
                <a:gd name="T10" fmla="*/ 133 w 136"/>
                <a:gd name="T11" fmla="*/ 0 h 139"/>
                <a:gd name="T12" fmla="*/ 136 w 136"/>
                <a:gd name="T13" fmla="*/ 134 h 139"/>
                <a:gd name="T14" fmla="*/ 31 w 136"/>
                <a:gd name="T15" fmla="*/ 138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39">
                  <a:moveTo>
                    <a:pt x="31" y="138"/>
                  </a:moveTo>
                  <a:lnTo>
                    <a:pt x="7" y="139"/>
                  </a:lnTo>
                  <a:lnTo>
                    <a:pt x="2" y="34"/>
                  </a:lnTo>
                  <a:lnTo>
                    <a:pt x="0" y="5"/>
                  </a:lnTo>
                  <a:lnTo>
                    <a:pt x="53" y="3"/>
                  </a:lnTo>
                  <a:lnTo>
                    <a:pt x="133" y="0"/>
                  </a:lnTo>
                  <a:lnTo>
                    <a:pt x="136" y="134"/>
                  </a:lnTo>
                  <a:lnTo>
                    <a:pt x="31" y="138"/>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0" name="Freeform 62">
              <a:extLst>
                <a:ext uri="{FF2B5EF4-FFF2-40B4-BE49-F238E27FC236}">
                  <a16:creationId xmlns:a16="http://schemas.microsoft.com/office/drawing/2014/main" id="{03DC1132-2BFD-4C80-8016-05660F1FABE5}"/>
                </a:ext>
              </a:extLst>
            </p:cNvPr>
            <p:cNvSpPr>
              <a:spLocks/>
            </p:cNvSpPr>
            <p:nvPr/>
          </p:nvSpPr>
          <p:spPr bwMode="auto">
            <a:xfrm>
              <a:off x="4684713" y="6130926"/>
              <a:ext cx="173038" cy="169863"/>
            </a:xfrm>
            <a:custGeom>
              <a:avLst/>
              <a:gdLst>
                <a:gd name="T0" fmla="*/ 4 w 109"/>
                <a:gd name="T1" fmla="*/ 107 h 107"/>
                <a:gd name="T2" fmla="*/ 0 w 109"/>
                <a:gd name="T3" fmla="*/ 2 h 107"/>
                <a:gd name="T4" fmla="*/ 51 w 109"/>
                <a:gd name="T5" fmla="*/ 0 h 107"/>
                <a:gd name="T6" fmla="*/ 104 w 109"/>
                <a:gd name="T7" fmla="*/ 0 h 107"/>
                <a:gd name="T8" fmla="*/ 109 w 109"/>
                <a:gd name="T9" fmla="*/ 105 h 107"/>
                <a:gd name="T10" fmla="*/ 4 w 109"/>
                <a:gd name="T11" fmla="*/ 107 h 107"/>
              </a:gdLst>
              <a:ahLst/>
              <a:cxnLst>
                <a:cxn ang="0">
                  <a:pos x="T0" y="T1"/>
                </a:cxn>
                <a:cxn ang="0">
                  <a:pos x="T2" y="T3"/>
                </a:cxn>
                <a:cxn ang="0">
                  <a:pos x="T4" y="T5"/>
                </a:cxn>
                <a:cxn ang="0">
                  <a:pos x="T6" y="T7"/>
                </a:cxn>
                <a:cxn ang="0">
                  <a:pos x="T8" y="T9"/>
                </a:cxn>
                <a:cxn ang="0">
                  <a:pos x="T10" y="T11"/>
                </a:cxn>
              </a:cxnLst>
              <a:rect l="0" t="0" r="r" b="b"/>
              <a:pathLst>
                <a:path w="109" h="107">
                  <a:moveTo>
                    <a:pt x="4" y="107"/>
                  </a:moveTo>
                  <a:lnTo>
                    <a:pt x="0" y="2"/>
                  </a:lnTo>
                  <a:lnTo>
                    <a:pt x="51" y="0"/>
                  </a:lnTo>
                  <a:lnTo>
                    <a:pt x="104" y="0"/>
                  </a:lnTo>
                  <a:lnTo>
                    <a:pt x="109" y="105"/>
                  </a:lnTo>
                  <a:lnTo>
                    <a:pt x="4" y="107"/>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1" name="Freeform 63">
              <a:extLst>
                <a:ext uri="{FF2B5EF4-FFF2-40B4-BE49-F238E27FC236}">
                  <a16:creationId xmlns:a16="http://schemas.microsoft.com/office/drawing/2014/main" id="{0E6F96B8-3812-79C0-4EAE-A790C89A7B5E}"/>
                </a:ext>
              </a:extLst>
            </p:cNvPr>
            <p:cNvSpPr>
              <a:spLocks/>
            </p:cNvSpPr>
            <p:nvPr/>
          </p:nvSpPr>
          <p:spPr bwMode="auto">
            <a:xfrm>
              <a:off x="4522788" y="6134101"/>
              <a:ext cx="168275" cy="166688"/>
            </a:xfrm>
            <a:custGeom>
              <a:avLst/>
              <a:gdLst>
                <a:gd name="T0" fmla="*/ 2 w 106"/>
                <a:gd name="T1" fmla="*/ 105 h 105"/>
                <a:gd name="T2" fmla="*/ 0 w 106"/>
                <a:gd name="T3" fmla="*/ 1 h 105"/>
                <a:gd name="T4" fmla="*/ 55 w 106"/>
                <a:gd name="T5" fmla="*/ 0 h 105"/>
                <a:gd name="T6" fmla="*/ 102 w 106"/>
                <a:gd name="T7" fmla="*/ 0 h 105"/>
                <a:gd name="T8" fmla="*/ 106 w 106"/>
                <a:gd name="T9" fmla="*/ 105 h 105"/>
                <a:gd name="T10" fmla="*/ 2 w 106"/>
                <a:gd name="T11" fmla="*/ 105 h 105"/>
              </a:gdLst>
              <a:ahLst/>
              <a:cxnLst>
                <a:cxn ang="0">
                  <a:pos x="T0" y="T1"/>
                </a:cxn>
                <a:cxn ang="0">
                  <a:pos x="T2" y="T3"/>
                </a:cxn>
                <a:cxn ang="0">
                  <a:pos x="T4" y="T5"/>
                </a:cxn>
                <a:cxn ang="0">
                  <a:pos x="T6" y="T7"/>
                </a:cxn>
                <a:cxn ang="0">
                  <a:pos x="T8" y="T9"/>
                </a:cxn>
                <a:cxn ang="0">
                  <a:pos x="T10" y="T11"/>
                </a:cxn>
              </a:cxnLst>
              <a:rect l="0" t="0" r="r" b="b"/>
              <a:pathLst>
                <a:path w="106" h="105">
                  <a:moveTo>
                    <a:pt x="2" y="105"/>
                  </a:moveTo>
                  <a:lnTo>
                    <a:pt x="0" y="1"/>
                  </a:lnTo>
                  <a:lnTo>
                    <a:pt x="55" y="0"/>
                  </a:lnTo>
                  <a:lnTo>
                    <a:pt x="102" y="0"/>
                  </a:lnTo>
                  <a:lnTo>
                    <a:pt x="106" y="105"/>
                  </a:lnTo>
                  <a:lnTo>
                    <a:pt x="2" y="105"/>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2" name="Freeform 64">
              <a:extLst>
                <a:ext uri="{FF2B5EF4-FFF2-40B4-BE49-F238E27FC236}">
                  <a16:creationId xmlns:a16="http://schemas.microsoft.com/office/drawing/2014/main" id="{AB195FE5-4D41-8C57-0E8E-1B5B52189892}"/>
                </a:ext>
              </a:extLst>
            </p:cNvPr>
            <p:cNvSpPr>
              <a:spLocks/>
            </p:cNvSpPr>
            <p:nvPr/>
          </p:nvSpPr>
          <p:spPr bwMode="auto">
            <a:xfrm>
              <a:off x="3932238" y="6134101"/>
              <a:ext cx="261938" cy="169863"/>
            </a:xfrm>
            <a:custGeom>
              <a:avLst/>
              <a:gdLst>
                <a:gd name="T0" fmla="*/ 114 w 165"/>
                <a:gd name="T1" fmla="*/ 107 h 107"/>
                <a:gd name="T2" fmla="*/ 0 w 165"/>
                <a:gd name="T3" fmla="*/ 107 h 107"/>
                <a:gd name="T4" fmla="*/ 15 w 165"/>
                <a:gd name="T5" fmla="*/ 0 h 107"/>
                <a:gd name="T6" fmla="*/ 110 w 165"/>
                <a:gd name="T7" fmla="*/ 1 h 107"/>
                <a:gd name="T8" fmla="*/ 163 w 165"/>
                <a:gd name="T9" fmla="*/ 1 h 107"/>
                <a:gd name="T10" fmla="*/ 165 w 165"/>
                <a:gd name="T11" fmla="*/ 105 h 107"/>
                <a:gd name="T12" fmla="*/ 114 w 165"/>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165" h="107">
                  <a:moveTo>
                    <a:pt x="114" y="107"/>
                  </a:moveTo>
                  <a:lnTo>
                    <a:pt x="0" y="107"/>
                  </a:lnTo>
                  <a:lnTo>
                    <a:pt x="15" y="0"/>
                  </a:lnTo>
                  <a:lnTo>
                    <a:pt x="110" y="1"/>
                  </a:lnTo>
                  <a:lnTo>
                    <a:pt x="163" y="1"/>
                  </a:lnTo>
                  <a:lnTo>
                    <a:pt x="165" y="105"/>
                  </a:lnTo>
                  <a:lnTo>
                    <a:pt x="114" y="107"/>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3" name="Freeform 65">
              <a:extLst>
                <a:ext uri="{FF2B5EF4-FFF2-40B4-BE49-F238E27FC236}">
                  <a16:creationId xmlns:a16="http://schemas.microsoft.com/office/drawing/2014/main" id="{8AD015D3-79DE-0746-2356-29BF2C569F4B}"/>
                </a:ext>
              </a:extLst>
            </p:cNvPr>
            <p:cNvSpPr>
              <a:spLocks/>
            </p:cNvSpPr>
            <p:nvPr/>
          </p:nvSpPr>
          <p:spPr bwMode="auto">
            <a:xfrm>
              <a:off x="4359275" y="6135688"/>
              <a:ext cx="166688" cy="168275"/>
            </a:xfrm>
            <a:custGeom>
              <a:avLst/>
              <a:gdLst>
                <a:gd name="T0" fmla="*/ 0 w 105"/>
                <a:gd name="T1" fmla="*/ 106 h 106"/>
                <a:gd name="T2" fmla="*/ 0 w 105"/>
                <a:gd name="T3" fmla="*/ 0 h 106"/>
                <a:gd name="T4" fmla="*/ 52 w 105"/>
                <a:gd name="T5" fmla="*/ 0 h 106"/>
                <a:gd name="T6" fmla="*/ 103 w 105"/>
                <a:gd name="T7" fmla="*/ 0 h 106"/>
                <a:gd name="T8" fmla="*/ 105 w 105"/>
                <a:gd name="T9" fmla="*/ 104 h 106"/>
                <a:gd name="T10" fmla="*/ 78 w 105"/>
                <a:gd name="T11" fmla="*/ 106 h 106"/>
                <a:gd name="T12" fmla="*/ 0 w 105"/>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05" h="106">
                  <a:moveTo>
                    <a:pt x="0" y="106"/>
                  </a:moveTo>
                  <a:lnTo>
                    <a:pt x="0" y="0"/>
                  </a:lnTo>
                  <a:lnTo>
                    <a:pt x="52" y="0"/>
                  </a:lnTo>
                  <a:lnTo>
                    <a:pt x="103" y="0"/>
                  </a:lnTo>
                  <a:lnTo>
                    <a:pt x="105" y="104"/>
                  </a:lnTo>
                  <a:lnTo>
                    <a:pt x="78" y="106"/>
                  </a:lnTo>
                  <a:lnTo>
                    <a:pt x="0" y="106"/>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4" name="Freeform 66">
              <a:extLst>
                <a:ext uri="{FF2B5EF4-FFF2-40B4-BE49-F238E27FC236}">
                  <a16:creationId xmlns:a16="http://schemas.microsoft.com/office/drawing/2014/main" id="{7B00685F-3830-9FC1-7A1A-A26401D73459}"/>
                </a:ext>
              </a:extLst>
            </p:cNvPr>
            <p:cNvSpPr>
              <a:spLocks/>
            </p:cNvSpPr>
            <p:nvPr/>
          </p:nvSpPr>
          <p:spPr bwMode="auto">
            <a:xfrm>
              <a:off x="4191000" y="6135688"/>
              <a:ext cx="168275" cy="168275"/>
            </a:xfrm>
            <a:custGeom>
              <a:avLst/>
              <a:gdLst>
                <a:gd name="T0" fmla="*/ 2 w 106"/>
                <a:gd name="T1" fmla="*/ 104 h 106"/>
                <a:gd name="T2" fmla="*/ 0 w 106"/>
                <a:gd name="T3" fmla="*/ 0 h 106"/>
                <a:gd name="T4" fmla="*/ 53 w 106"/>
                <a:gd name="T5" fmla="*/ 0 h 106"/>
                <a:gd name="T6" fmla="*/ 106 w 106"/>
                <a:gd name="T7" fmla="*/ 0 h 106"/>
                <a:gd name="T8" fmla="*/ 106 w 106"/>
                <a:gd name="T9" fmla="*/ 106 h 106"/>
                <a:gd name="T10" fmla="*/ 56 w 106"/>
                <a:gd name="T11" fmla="*/ 104 h 106"/>
                <a:gd name="T12" fmla="*/ 2 w 106"/>
                <a:gd name="T13" fmla="*/ 104 h 106"/>
              </a:gdLst>
              <a:ahLst/>
              <a:cxnLst>
                <a:cxn ang="0">
                  <a:pos x="T0" y="T1"/>
                </a:cxn>
                <a:cxn ang="0">
                  <a:pos x="T2" y="T3"/>
                </a:cxn>
                <a:cxn ang="0">
                  <a:pos x="T4" y="T5"/>
                </a:cxn>
                <a:cxn ang="0">
                  <a:pos x="T6" y="T7"/>
                </a:cxn>
                <a:cxn ang="0">
                  <a:pos x="T8" y="T9"/>
                </a:cxn>
                <a:cxn ang="0">
                  <a:pos x="T10" y="T11"/>
                </a:cxn>
                <a:cxn ang="0">
                  <a:pos x="T12" y="T13"/>
                </a:cxn>
              </a:cxnLst>
              <a:rect l="0" t="0" r="r" b="b"/>
              <a:pathLst>
                <a:path w="106" h="106">
                  <a:moveTo>
                    <a:pt x="2" y="104"/>
                  </a:moveTo>
                  <a:lnTo>
                    <a:pt x="0" y="0"/>
                  </a:lnTo>
                  <a:lnTo>
                    <a:pt x="53" y="0"/>
                  </a:lnTo>
                  <a:lnTo>
                    <a:pt x="106" y="0"/>
                  </a:lnTo>
                  <a:lnTo>
                    <a:pt x="106" y="106"/>
                  </a:lnTo>
                  <a:lnTo>
                    <a:pt x="56" y="104"/>
                  </a:lnTo>
                  <a:lnTo>
                    <a:pt x="2" y="104"/>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5" name="Freeform 67">
              <a:extLst>
                <a:ext uri="{FF2B5EF4-FFF2-40B4-BE49-F238E27FC236}">
                  <a16:creationId xmlns:a16="http://schemas.microsoft.com/office/drawing/2014/main" id="{C679CBA6-F42D-77E8-5898-501FE9C45BE5}"/>
                </a:ext>
              </a:extLst>
            </p:cNvPr>
            <p:cNvSpPr>
              <a:spLocks/>
            </p:cNvSpPr>
            <p:nvPr/>
          </p:nvSpPr>
          <p:spPr bwMode="auto">
            <a:xfrm>
              <a:off x="4895850" y="6288088"/>
              <a:ext cx="239713" cy="201613"/>
            </a:xfrm>
            <a:custGeom>
              <a:avLst/>
              <a:gdLst>
                <a:gd name="T0" fmla="*/ 81 w 151"/>
                <a:gd name="T1" fmla="*/ 127 h 127"/>
                <a:gd name="T2" fmla="*/ 58 w 151"/>
                <a:gd name="T3" fmla="*/ 109 h 127"/>
                <a:gd name="T4" fmla="*/ 3 w 151"/>
                <a:gd name="T5" fmla="*/ 110 h 127"/>
                <a:gd name="T6" fmla="*/ 0 w 151"/>
                <a:gd name="T7" fmla="*/ 5 h 127"/>
                <a:gd name="T8" fmla="*/ 105 w 151"/>
                <a:gd name="T9" fmla="*/ 1 h 127"/>
                <a:gd name="T10" fmla="*/ 151 w 151"/>
                <a:gd name="T11" fmla="*/ 0 h 127"/>
                <a:gd name="T12" fmla="*/ 139 w 151"/>
                <a:gd name="T13" fmla="*/ 29 h 127"/>
                <a:gd name="T14" fmla="*/ 100 w 151"/>
                <a:gd name="T15" fmla="*/ 49 h 127"/>
                <a:gd name="T16" fmla="*/ 81 w 151"/>
                <a:gd name="T17" fmla="*/ 102 h 127"/>
                <a:gd name="T18" fmla="*/ 81 w 151"/>
                <a:gd name="T1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27">
                  <a:moveTo>
                    <a:pt x="81" y="127"/>
                  </a:moveTo>
                  <a:lnTo>
                    <a:pt x="58" y="109"/>
                  </a:lnTo>
                  <a:lnTo>
                    <a:pt x="3" y="110"/>
                  </a:lnTo>
                  <a:lnTo>
                    <a:pt x="0" y="5"/>
                  </a:lnTo>
                  <a:lnTo>
                    <a:pt x="105" y="1"/>
                  </a:lnTo>
                  <a:lnTo>
                    <a:pt x="151" y="0"/>
                  </a:lnTo>
                  <a:lnTo>
                    <a:pt x="139" y="29"/>
                  </a:lnTo>
                  <a:lnTo>
                    <a:pt x="100" y="49"/>
                  </a:lnTo>
                  <a:lnTo>
                    <a:pt x="81" y="102"/>
                  </a:lnTo>
                  <a:lnTo>
                    <a:pt x="81" y="127"/>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6" name="Freeform 68">
              <a:extLst>
                <a:ext uri="{FF2B5EF4-FFF2-40B4-BE49-F238E27FC236}">
                  <a16:creationId xmlns:a16="http://schemas.microsoft.com/office/drawing/2014/main" id="{40366E23-FABD-FFE4-62EE-4B0C06501C0C}"/>
                </a:ext>
              </a:extLst>
            </p:cNvPr>
            <p:cNvSpPr>
              <a:spLocks/>
            </p:cNvSpPr>
            <p:nvPr/>
          </p:nvSpPr>
          <p:spPr bwMode="auto">
            <a:xfrm>
              <a:off x="4691063" y="6296026"/>
              <a:ext cx="209550" cy="174625"/>
            </a:xfrm>
            <a:custGeom>
              <a:avLst/>
              <a:gdLst>
                <a:gd name="T0" fmla="*/ 80 w 132"/>
                <a:gd name="T1" fmla="*/ 107 h 110"/>
                <a:gd name="T2" fmla="*/ 1 w 132"/>
                <a:gd name="T3" fmla="*/ 110 h 110"/>
                <a:gd name="T4" fmla="*/ 0 w 132"/>
                <a:gd name="T5" fmla="*/ 3 h 110"/>
                <a:gd name="T6" fmla="*/ 105 w 132"/>
                <a:gd name="T7" fmla="*/ 1 h 110"/>
                <a:gd name="T8" fmla="*/ 129 w 132"/>
                <a:gd name="T9" fmla="*/ 0 h 110"/>
                <a:gd name="T10" fmla="*/ 132 w 132"/>
                <a:gd name="T11" fmla="*/ 105 h 110"/>
                <a:gd name="T12" fmla="*/ 80 w 132"/>
                <a:gd name="T13" fmla="*/ 107 h 110"/>
              </a:gdLst>
              <a:ahLst/>
              <a:cxnLst>
                <a:cxn ang="0">
                  <a:pos x="T0" y="T1"/>
                </a:cxn>
                <a:cxn ang="0">
                  <a:pos x="T2" y="T3"/>
                </a:cxn>
                <a:cxn ang="0">
                  <a:pos x="T4" y="T5"/>
                </a:cxn>
                <a:cxn ang="0">
                  <a:pos x="T6" y="T7"/>
                </a:cxn>
                <a:cxn ang="0">
                  <a:pos x="T8" y="T9"/>
                </a:cxn>
                <a:cxn ang="0">
                  <a:pos x="T10" y="T11"/>
                </a:cxn>
                <a:cxn ang="0">
                  <a:pos x="T12" y="T13"/>
                </a:cxn>
              </a:cxnLst>
              <a:rect l="0" t="0" r="r" b="b"/>
              <a:pathLst>
                <a:path w="132" h="110">
                  <a:moveTo>
                    <a:pt x="80" y="107"/>
                  </a:moveTo>
                  <a:lnTo>
                    <a:pt x="1" y="110"/>
                  </a:lnTo>
                  <a:lnTo>
                    <a:pt x="0" y="3"/>
                  </a:lnTo>
                  <a:lnTo>
                    <a:pt x="105" y="1"/>
                  </a:lnTo>
                  <a:lnTo>
                    <a:pt x="129" y="0"/>
                  </a:lnTo>
                  <a:lnTo>
                    <a:pt x="132" y="105"/>
                  </a:lnTo>
                  <a:lnTo>
                    <a:pt x="80" y="107"/>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7" name="Freeform 69">
              <a:extLst>
                <a:ext uri="{FF2B5EF4-FFF2-40B4-BE49-F238E27FC236}">
                  <a16:creationId xmlns:a16="http://schemas.microsoft.com/office/drawing/2014/main" id="{BF9DDED1-EC08-9E52-0410-2BE1F858675C}"/>
                </a:ext>
              </a:extLst>
            </p:cNvPr>
            <p:cNvSpPr>
              <a:spLocks/>
            </p:cNvSpPr>
            <p:nvPr/>
          </p:nvSpPr>
          <p:spPr bwMode="auto">
            <a:xfrm>
              <a:off x="4483100" y="6300788"/>
              <a:ext cx="209550" cy="169863"/>
            </a:xfrm>
            <a:custGeom>
              <a:avLst/>
              <a:gdLst>
                <a:gd name="T0" fmla="*/ 132 w 132"/>
                <a:gd name="T1" fmla="*/ 107 h 107"/>
                <a:gd name="T2" fmla="*/ 80 w 132"/>
                <a:gd name="T3" fmla="*/ 107 h 107"/>
                <a:gd name="T4" fmla="*/ 1 w 132"/>
                <a:gd name="T5" fmla="*/ 106 h 107"/>
                <a:gd name="T6" fmla="*/ 0 w 132"/>
                <a:gd name="T7" fmla="*/ 2 h 107"/>
                <a:gd name="T8" fmla="*/ 27 w 132"/>
                <a:gd name="T9" fmla="*/ 0 h 107"/>
                <a:gd name="T10" fmla="*/ 131 w 132"/>
                <a:gd name="T11" fmla="*/ 0 h 107"/>
                <a:gd name="T12" fmla="*/ 132 w 132"/>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132" h="107">
                  <a:moveTo>
                    <a:pt x="132" y="107"/>
                  </a:moveTo>
                  <a:lnTo>
                    <a:pt x="80" y="107"/>
                  </a:lnTo>
                  <a:lnTo>
                    <a:pt x="1" y="106"/>
                  </a:lnTo>
                  <a:lnTo>
                    <a:pt x="0" y="2"/>
                  </a:lnTo>
                  <a:lnTo>
                    <a:pt x="27" y="0"/>
                  </a:lnTo>
                  <a:lnTo>
                    <a:pt x="131" y="0"/>
                  </a:lnTo>
                  <a:lnTo>
                    <a:pt x="132" y="107"/>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8" name="Freeform 70">
              <a:extLst>
                <a:ext uri="{FF2B5EF4-FFF2-40B4-BE49-F238E27FC236}">
                  <a16:creationId xmlns:a16="http://schemas.microsoft.com/office/drawing/2014/main" id="{3A6D0FC5-3721-36BB-9D39-777621EBFFCC}"/>
                </a:ext>
              </a:extLst>
            </p:cNvPr>
            <p:cNvSpPr>
              <a:spLocks/>
            </p:cNvSpPr>
            <p:nvPr/>
          </p:nvSpPr>
          <p:spPr bwMode="auto">
            <a:xfrm>
              <a:off x="4113213" y="6300788"/>
              <a:ext cx="166688" cy="169863"/>
            </a:xfrm>
            <a:custGeom>
              <a:avLst/>
              <a:gdLst>
                <a:gd name="T0" fmla="*/ 2 w 105"/>
                <a:gd name="T1" fmla="*/ 107 h 107"/>
                <a:gd name="T2" fmla="*/ 0 w 105"/>
                <a:gd name="T3" fmla="*/ 2 h 107"/>
                <a:gd name="T4" fmla="*/ 51 w 105"/>
                <a:gd name="T5" fmla="*/ 0 h 107"/>
                <a:gd name="T6" fmla="*/ 105 w 105"/>
                <a:gd name="T7" fmla="*/ 0 h 107"/>
                <a:gd name="T8" fmla="*/ 105 w 105"/>
                <a:gd name="T9" fmla="*/ 107 h 107"/>
                <a:gd name="T10" fmla="*/ 2 w 105"/>
                <a:gd name="T11" fmla="*/ 107 h 107"/>
              </a:gdLst>
              <a:ahLst/>
              <a:cxnLst>
                <a:cxn ang="0">
                  <a:pos x="T0" y="T1"/>
                </a:cxn>
                <a:cxn ang="0">
                  <a:pos x="T2" y="T3"/>
                </a:cxn>
                <a:cxn ang="0">
                  <a:pos x="T4" y="T5"/>
                </a:cxn>
                <a:cxn ang="0">
                  <a:pos x="T6" y="T7"/>
                </a:cxn>
                <a:cxn ang="0">
                  <a:pos x="T8" y="T9"/>
                </a:cxn>
                <a:cxn ang="0">
                  <a:pos x="T10" y="T11"/>
                </a:cxn>
              </a:cxnLst>
              <a:rect l="0" t="0" r="r" b="b"/>
              <a:pathLst>
                <a:path w="105" h="107">
                  <a:moveTo>
                    <a:pt x="2" y="107"/>
                  </a:moveTo>
                  <a:lnTo>
                    <a:pt x="0" y="2"/>
                  </a:lnTo>
                  <a:lnTo>
                    <a:pt x="51" y="0"/>
                  </a:lnTo>
                  <a:lnTo>
                    <a:pt x="105" y="0"/>
                  </a:lnTo>
                  <a:lnTo>
                    <a:pt x="105" y="107"/>
                  </a:lnTo>
                  <a:lnTo>
                    <a:pt x="2" y="107"/>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9" name="Freeform 71">
              <a:extLst>
                <a:ext uri="{FF2B5EF4-FFF2-40B4-BE49-F238E27FC236}">
                  <a16:creationId xmlns:a16="http://schemas.microsoft.com/office/drawing/2014/main" id="{122C8BA4-5FB4-CB04-DE7B-961CF5E58358}"/>
                </a:ext>
              </a:extLst>
            </p:cNvPr>
            <p:cNvSpPr>
              <a:spLocks/>
            </p:cNvSpPr>
            <p:nvPr/>
          </p:nvSpPr>
          <p:spPr bwMode="auto">
            <a:xfrm>
              <a:off x="4279900" y="6300788"/>
              <a:ext cx="204788" cy="169863"/>
            </a:xfrm>
            <a:custGeom>
              <a:avLst/>
              <a:gdLst>
                <a:gd name="T0" fmla="*/ 104 w 129"/>
                <a:gd name="T1" fmla="*/ 107 h 107"/>
                <a:gd name="T2" fmla="*/ 0 w 129"/>
                <a:gd name="T3" fmla="*/ 107 h 107"/>
                <a:gd name="T4" fmla="*/ 0 w 129"/>
                <a:gd name="T5" fmla="*/ 0 h 107"/>
                <a:gd name="T6" fmla="*/ 50 w 129"/>
                <a:gd name="T7" fmla="*/ 2 h 107"/>
                <a:gd name="T8" fmla="*/ 128 w 129"/>
                <a:gd name="T9" fmla="*/ 2 h 107"/>
                <a:gd name="T10" fmla="*/ 129 w 129"/>
                <a:gd name="T11" fmla="*/ 106 h 107"/>
                <a:gd name="T12" fmla="*/ 104 w 129"/>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129" h="107">
                  <a:moveTo>
                    <a:pt x="104" y="107"/>
                  </a:moveTo>
                  <a:lnTo>
                    <a:pt x="0" y="107"/>
                  </a:lnTo>
                  <a:lnTo>
                    <a:pt x="0" y="0"/>
                  </a:lnTo>
                  <a:lnTo>
                    <a:pt x="50" y="2"/>
                  </a:lnTo>
                  <a:lnTo>
                    <a:pt x="128" y="2"/>
                  </a:lnTo>
                  <a:lnTo>
                    <a:pt x="129" y="106"/>
                  </a:lnTo>
                  <a:lnTo>
                    <a:pt x="104" y="107"/>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0" name="Freeform 72">
              <a:extLst>
                <a:ext uri="{FF2B5EF4-FFF2-40B4-BE49-F238E27FC236}">
                  <a16:creationId xmlns:a16="http://schemas.microsoft.com/office/drawing/2014/main" id="{CDC4EC6A-1ECA-B889-F7D4-C57787E08ECF}"/>
                </a:ext>
              </a:extLst>
            </p:cNvPr>
            <p:cNvSpPr>
              <a:spLocks/>
            </p:cNvSpPr>
            <p:nvPr/>
          </p:nvSpPr>
          <p:spPr bwMode="auto">
            <a:xfrm>
              <a:off x="3900488" y="6303963"/>
              <a:ext cx="215900" cy="166688"/>
            </a:xfrm>
            <a:custGeom>
              <a:avLst/>
              <a:gdLst>
                <a:gd name="T0" fmla="*/ 32 w 136"/>
                <a:gd name="T1" fmla="*/ 105 h 105"/>
                <a:gd name="T2" fmla="*/ 34 w 136"/>
                <a:gd name="T3" fmla="*/ 53 h 105"/>
                <a:gd name="T4" fmla="*/ 0 w 136"/>
                <a:gd name="T5" fmla="*/ 53 h 105"/>
                <a:gd name="T6" fmla="*/ 20 w 136"/>
                <a:gd name="T7" fmla="*/ 0 h 105"/>
                <a:gd name="T8" fmla="*/ 134 w 136"/>
                <a:gd name="T9" fmla="*/ 0 h 105"/>
                <a:gd name="T10" fmla="*/ 136 w 136"/>
                <a:gd name="T11" fmla="*/ 105 h 105"/>
                <a:gd name="T12" fmla="*/ 32 w 136"/>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136" h="105">
                  <a:moveTo>
                    <a:pt x="32" y="105"/>
                  </a:moveTo>
                  <a:lnTo>
                    <a:pt x="34" y="53"/>
                  </a:lnTo>
                  <a:lnTo>
                    <a:pt x="0" y="53"/>
                  </a:lnTo>
                  <a:lnTo>
                    <a:pt x="20" y="0"/>
                  </a:lnTo>
                  <a:lnTo>
                    <a:pt x="134" y="0"/>
                  </a:lnTo>
                  <a:lnTo>
                    <a:pt x="136" y="105"/>
                  </a:lnTo>
                  <a:lnTo>
                    <a:pt x="32" y="105"/>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1" name="Freeform 73">
              <a:extLst>
                <a:ext uri="{FF2B5EF4-FFF2-40B4-BE49-F238E27FC236}">
                  <a16:creationId xmlns:a16="http://schemas.microsoft.com/office/drawing/2014/main" id="{2F05A8E0-49A7-51F4-CE7D-22FB3A41E6C4}"/>
                </a:ext>
              </a:extLst>
            </p:cNvPr>
            <p:cNvSpPr>
              <a:spLocks/>
            </p:cNvSpPr>
            <p:nvPr/>
          </p:nvSpPr>
          <p:spPr bwMode="auto">
            <a:xfrm>
              <a:off x="3738563" y="6388101"/>
              <a:ext cx="215900" cy="228600"/>
            </a:xfrm>
            <a:custGeom>
              <a:avLst/>
              <a:gdLst>
                <a:gd name="T0" fmla="*/ 134 w 136"/>
                <a:gd name="T1" fmla="*/ 52 h 144"/>
                <a:gd name="T2" fmla="*/ 134 w 136"/>
                <a:gd name="T3" fmla="*/ 144 h 144"/>
                <a:gd name="T4" fmla="*/ 68 w 136"/>
                <a:gd name="T5" fmla="*/ 144 h 144"/>
                <a:gd name="T6" fmla="*/ 0 w 136"/>
                <a:gd name="T7" fmla="*/ 144 h 144"/>
                <a:gd name="T8" fmla="*/ 47 w 136"/>
                <a:gd name="T9" fmla="*/ 102 h 144"/>
                <a:gd name="T10" fmla="*/ 74 w 136"/>
                <a:gd name="T11" fmla="*/ 37 h 144"/>
                <a:gd name="T12" fmla="*/ 102 w 136"/>
                <a:gd name="T13" fmla="*/ 0 h 144"/>
                <a:gd name="T14" fmla="*/ 136 w 136"/>
                <a:gd name="T15" fmla="*/ 0 h 144"/>
                <a:gd name="T16" fmla="*/ 134 w 136"/>
                <a:gd name="T17"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44">
                  <a:moveTo>
                    <a:pt x="134" y="52"/>
                  </a:moveTo>
                  <a:lnTo>
                    <a:pt x="134" y="144"/>
                  </a:lnTo>
                  <a:lnTo>
                    <a:pt x="68" y="144"/>
                  </a:lnTo>
                  <a:lnTo>
                    <a:pt x="0" y="144"/>
                  </a:lnTo>
                  <a:lnTo>
                    <a:pt x="47" y="102"/>
                  </a:lnTo>
                  <a:lnTo>
                    <a:pt x="74" y="37"/>
                  </a:lnTo>
                  <a:lnTo>
                    <a:pt x="102" y="0"/>
                  </a:lnTo>
                  <a:lnTo>
                    <a:pt x="136" y="0"/>
                  </a:lnTo>
                  <a:lnTo>
                    <a:pt x="134" y="52"/>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74">
              <a:extLst>
                <a:ext uri="{FF2B5EF4-FFF2-40B4-BE49-F238E27FC236}">
                  <a16:creationId xmlns:a16="http://schemas.microsoft.com/office/drawing/2014/main" id="{93544F27-EAD0-FD43-187D-2CA10922AF26}"/>
                </a:ext>
              </a:extLst>
            </p:cNvPr>
            <p:cNvSpPr>
              <a:spLocks/>
            </p:cNvSpPr>
            <p:nvPr/>
          </p:nvSpPr>
          <p:spPr bwMode="auto">
            <a:xfrm>
              <a:off x="4818063" y="6461126"/>
              <a:ext cx="206375" cy="179388"/>
            </a:xfrm>
            <a:custGeom>
              <a:avLst/>
              <a:gdLst>
                <a:gd name="T0" fmla="*/ 3 w 130"/>
                <a:gd name="T1" fmla="*/ 113 h 113"/>
                <a:gd name="T2" fmla="*/ 0 w 130"/>
                <a:gd name="T3" fmla="*/ 3 h 113"/>
                <a:gd name="T4" fmla="*/ 52 w 130"/>
                <a:gd name="T5" fmla="*/ 1 h 113"/>
                <a:gd name="T6" fmla="*/ 107 w 130"/>
                <a:gd name="T7" fmla="*/ 0 h 113"/>
                <a:gd name="T8" fmla="*/ 130 w 130"/>
                <a:gd name="T9" fmla="*/ 18 h 113"/>
                <a:gd name="T10" fmla="*/ 66 w 130"/>
                <a:gd name="T11" fmla="*/ 110 h 113"/>
                <a:gd name="T12" fmla="*/ 3 w 130"/>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130" h="113">
                  <a:moveTo>
                    <a:pt x="3" y="113"/>
                  </a:moveTo>
                  <a:lnTo>
                    <a:pt x="0" y="3"/>
                  </a:lnTo>
                  <a:lnTo>
                    <a:pt x="52" y="1"/>
                  </a:lnTo>
                  <a:lnTo>
                    <a:pt x="107" y="0"/>
                  </a:lnTo>
                  <a:lnTo>
                    <a:pt x="130" y="18"/>
                  </a:lnTo>
                  <a:lnTo>
                    <a:pt x="66" y="110"/>
                  </a:lnTo>
                  <a:lnTo>
                    <a:pt x="3" y="113"/>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75">
              <a:extLst>
                <a:ext uri="{FF2B5EF4-FFF2-40B4-BE49-F238E27FC236}">
                  <a16:creationId xmlns:a16="http://schemas.microsoft.com/office/drawing/2014/main" id="{6FC974D4-66A3-22F9-54AE-9A0266C5E4F8}"/>
                </a:ext>
              </a:extLst>
            </p:cNvPr>
            <p:cNvSpPr>
              <a:spLocks/>
            </p:cNvSpPr>
            <p:nvPr/>
          </p:nvSpPr>
          <p:spPr bwMode="auto">
            <a:xfrm>
              <a:off x="4610100" y="6465888"/>
              <a:ext cx="212725" cy="177800"/>
            </a:xfrm>
            <a:custGeom>
              <a:avLst/>
              <a:gdLst>
                <a:gd name="T0" fmla="*/ 110 w 134"/>
                <a:gd name="T1" fmla="*/ 110 h 112"/>
                <a:gd name="T2" fmla="*/ 1 w 134"/>
                <a:gd name="T3" fmla="*/ 112 h 112"/>
                <a:gd name="T4" fmla="*/ 0 w 134"/>
                <a:gd name="T5" fmla="*/ 3 h 112"/>
                <a:gd name="T6" fmla="*/ 52 w 134"/>
                <a:gd name="T7" fmla="*/ 3 h 112"/>
                <a:gd name="T8" fmla="*/ 131 w 134"/>
                <a:gd name="T9" fmla="*/ 0 h 112"/>
                <a:gd name="T10" fmla="*/ 134 w 134"/>
                <a:gd name="T11" fmla="*/ 110 h 112"/>
                <a:gd name="T12" fmla="*/ 110 w 134"/>
                <a:gd name="T13" fmla="*/ 110 h 112"/>
              </a:gdLst>
              <a:ahLst/>
              <a:cxnLst>
                <a:cxn ang="0">
                  <a:pos x="T0" y="T1"/>
                </a:cxn>
                <a:cxn ang="0">
                  <a:pos x="T2" y="T3"/>
                </a:cxn>
                <a:cxn ang="0">
                  <a:pos x="T4" y="T5"/>
                </a:cxn>
                <a:cxn ang="0">
                  <a:pos x="T6" y="T7"/>
                </a:cxn>
                <a:cxn ang="0">
                  <a:pos x="T8" y="T9"/>
                </a:cxn>
                <a:cxn ang="0">
                  <a:pos x="T10" y="T11"/>
                </a:cxn>
                <a:cxn ang="0">
                  <a:pos x="T12" y="T13"/>
                </a:cxn>
              </a:cxnLst>
              <a:rect l="0" t="0" r="r" b="b"/>
              <a:pathLst>
                <a:path w="134" h="112">
                  <a:moveTo>
                    <a:pt x="110" y="110"/>
                  </a:moveTo>
                  <a:lnTo>
                    <a:pt x="1" y="112"/>
                  </a:lnTo>
                  <a:lnTo>
                    <a:pt x="0" y="3"/>
                  </a:lnTo>
                  <a:lnTo>
                    <a:pt x="52" y="3"/>
                  </a:lnTo>
                  <a:lnTo>
                    <a:pt x="131" y="0"/>
                  </a:lnTo>
                  <a:lnTo>
                    <a:pt x="134" y="110"/>
                  </a:lnTo>
                  <a:lnTo>
                    <a:pt x="110" y="110"/>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76">
              <a:extLst>
                <a:ext uri="{FF2B5EF4-FFF2-40B4-BE49-F238E27FC236}">
                  <a16:creationId xmlns:a16="http://schemas.microsoft.com/office/drawing/2014/main" id="{E50286FC-1549-4663-F18C-1FF8E9AC0555}"/>
                </a:ext>
              </a:extLst>
            </p:cNvPr>
            <p:cNvSpPr>
              <a:spLocks/>
            </p:cNvSpPr>
            <p:nvPr/>
          </p:nvSpPr>
          <p:spPr bwMode="auto">
            <a:xfrm>
              <a:off x="4445000" y="6469063"/>
              <a:ext cx="166688" cy="180975"/>
            </a:xfrm>
            <a:custGeom>
              <a:avLst/>
              <a:gdLst>
                <a:gd name="T0" fmla="*/ 100 w 105"/>
                <a:gd name="T1" fmla="*/ 110 h 114"/>
                <a:gd name="T2" fmla="*/ 10 w 105"/>
                <a:gd name="T3" fmla="*/ 114 h 114"/>
                <a:gd name="T4" fmla="*/ 10 w 105"/>
                <a:gd name="T5" fmla="*/ 95 h 114"/>
                <a:gd name="T6" fmla="*/ 2 w 105"/>
                <a:gd name="T7" fmla="*/ 95 h 114"/>
                <a:gd name="T8" fmla="*/ 0 w 105"/>
                <a:gd name="T9" fmla="*/ 1 h 114"/>
                <a:gd name="T10" fmla="*/ 25 w 105"/>
                <a:gd name="T11" fmla="*/ 0 h 114"/>
                <a:gd name="T12" fmla="*/ 104 w 105"/>
                <a:gd name="T13" fmla="*/ 1 h 114"/>
                <a:gd name="T14" fmla="*/ 105 w 105"/>
                <a:gd name="T15" fmla="*/ 110 h 114"/>
                <a:gd name="T16" fmla="*/ 100 w 105"/>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14">
                  <a:moveTo>
                    <a:pt x="100" y="110"/>
                  </a:moveTo>
                  <a:lnTo>
                    <a:pt x="10" y="114"/>
                  </a:lnTo>
                  <a:lnTo>
                    <a:pt x="10" y="95"/>
                  </a:lnTo>
                  <a:lnTo>
                    <a:pt x="2" y="95"/>
                  </a:lnTo>
                  <a:lnTo>
                    <a:pt x="0" y="1"/>
                  </a:lnTo>
                  <a:lnTo>
                    <a:pt x="25" y="0"/>
                  </a:lnTo>
                  <a:lnTo>
                    <a:pt x="104" y="1"/>
                  </a:lnTo>
                  <a:lnTo>
                    <a:pt x="105" y="110"/>
                  </a:lnTo>
                  <a:lnTo>
                    <a:pt x="100" y="110"/>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77">
              <a:extLst>
                <a:ext uri="{FF2B5EF4-FFF2-40B4-BE49-F238E27FC236}">
                  <a16:creationId xmlns:a16="http://schemas.microsoft.com/office/drawing/2014/main" id="{6B52191B-6C4C-6C96-8887-85CC1937AC74}"/>
                </a:ext>
              </a:extLst>
            </p:cNvPr>
            <p:cNvSpPr>
              <a:spLocks/>
            </p:cNvSpPr>
            <p:nvPr/>
          </p:nvSpPr>
          <p:spPr bwMode="auto">
            <a:xfrm>
              <a:off x="4279900" y="6470651"/>
              <a:ext cx="168275" cy="149225"/>
            </a:xfrm>
            <a:custGeom>
              <a:avLst/>
              <a:gdLst>
                <a:gd name="T0" fmla="*/ 106 w 106"/>
                <a:gd name="T1" fmla="*/ 94 h 94"/>
                <a:gd name="T2" fmla="*/ 24 w 106"/>
                <a:gd name="T3" fmla="*/ 94 h 94"/>
                <a:gd name="T4" fmla="*/ 0 w 106"/>
                <a:gd name="T5" fmla="*/ 92 h 94"/>
                <a:gd name="T6" fmla="*/ 0 w 106"/>
                <a:gd name="T7" fmla="*/ 0 h 94"/>
                <a:gd name="T8" fmla="*/ 104 w 106"/>
                <a:gd name="T9" fmla="*/ 0 h 94"/>
                <a:gd name="T10" fmla="*/ 106 w 106"/>
                <a:gd name="T11" fmla="*/ 94 h 94"/>
              </a:gdLst>
              <a:ahLst/>
              <a:cxnLst>
                <a:cxn ang="0">
                  <a:pos x="T0" y="T1"/>
                </a:cxn>
                <a:cxn ang="0">
                  <a:pos x="T2" y="T3"/>
                </a:cxn>
                <a:cxn ang="0">
                  <a:pos x="T4" y="T5"/>
                </a:cxn>
                <a:cxn ang="0">
                  <a:pos x="T6" y="T7"/>
                </a:cxn>
                <a:cxn ang="0">
                  <a:pos x="T8" y="T9"/>
                </a:cxn>
                <a:cxn ang="0">
                  <a:pos x="T10" y="T11"/>
                </a:cxn>
              </a:cxnLst>
              <a:rect l="0" t="0" r="r" b="b"/>
              <a:pathLst>
                <a:path w="106" h="94">
                  <a:moveTo>
                    <a:pt x="106" y="94"/>
                  </a:moveTo>
                  <a:lnTo>
                    <a:pt x="24" y="94"/>
                  </a:lnTo>
                  <a:lnTo>
                    <a:pt x="0" y="92"/>
                  </a:lnTo>
                  <a:lnTo>
                    <a:pt x="0" y="0"/>
                  </a:lnTo>
                  <a:lnTo>
                    <a:pt x="104" y="0"/>
                  </a:lnTo>
                  <a:lnTo>
                    <a:pt x="106" y="94"/>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78">
              <a:extLst>
                <a:ext uri="{FF2B5EF4-FFF2-40B4-BE49-F238E27FC236}">
                  <a16:creationId xmlns:a16="http://schemas.microsoft.com/office/drawing/2014/main" id="{B3958E9A-B32D-825D-642B-4516329BE011}"/>
                </a:ext>
              </a:extLst>
            </p:cNvPr>
            <p:cNvSpPr>
              <a:spLocks/>
            </p:cNvSpPr>
            <p:nvPr/>
          </p:nvSpPr>
          <p:spPr bwMode="auto">
            <a:xfrm>
              <a:off x="4105275" y="6470651"/>
              <a:ext cx="174625" cy="149225"/>
            </a:xfrm>
            <a:custGeom>
              <a:avLst/>
              <a:gdLst>
                <a:gd name="T0" fmla="*/ 30 w 110"/>
                <a:gd name="T1" fmla="*/ 94 h 94"/>
                <a:gd name="T2" fmla="*/ 0 w 110"/>
                <a:gd name="T3" fmla="*/ 92 h 94"/>
                <a:gd name="T4" fmla="*/ 7 w 110"/>
                <a:gd name="T5" fmla="*/ 84 h 94"/>
                <a:gd name="T6" fmla="*/ 7 w 110"/>
                <a:gd name="T7" fmla="*/ 0 h 94"/>
                <a:gd name="T8" fmla="*/ 110 w 110"/>
                <a:gd name="T9" fmla="*/ 0 h 94"/>
                <a:gd name="T10" fmla="*/ 110 w 110"/>
                <a:gd name="T11" fmla="*/ 92 h 94"/>
                <a:gd name="T12" fmla="*/ 30 w 110"/>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10" h="94">
                  <a:moveTo>
                    <a:pt x="30" y="94"/>
                  </a:moveTo>
                  <a:lnTo>
                    <a:pt x="0" y="92"/>
                  </a:lnTo>
                  <a:lnTo>
                    <a:pt x="7" y="84"/>
                  </a:lnTo>
                  <a:lnTo>
                    <a:pt x="7" y="0"/>
                  </a:lnTo>
                  <a:lnTo>
                    <a:pt x="110" y="0"/>
                  </a:lnTo>
                  <a:lnTo>
                    <a:pt x="110" y="92"/>
                  </a:lnTo>
                  <a:lnTo>
                    <a:pt x="30" y="94"/>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79">
              <a:extLst>
                <a:ext uri="{FF2B5EF4-FFF2-40B4-BE49-F238E27FC236}">
                  <a16:creationId xmlns:a16="http://schemas.microsoft.com/office/drawing/2014/main" id="{61C5B9CF-B09C-6ADC-13FA-F4FDD28F1A93}"/>
                </a:ext>
              </a:extLst>
            </p:cNvPr>
            <p:cNvSpPr>
              <a:spLocks/>
            </p:cNvSpPr>
            <p:nvPr/>
          </p:nvSpPr>
          <p:spPr bwMode="auto">
            <a:xfrm>
              <a:off x="3951288" y="6470651"/>
              <a:ext cx="165100" cy="146050"/>
            </a:xfrm>
            <a:custGeom>
              <a:avLst/>
              <a:gdLst>
                <a:gd name="T0" fmla="*/ 97 w 104"/>
                <a:gd name="T1" fmla="*/ 92 h 92"/>
                <a:gd name="T2" fmla="*/ 36 w 104"/>
                <a:gd name="T3" fmla="*/ 92 h 92"/>
                <a:gd name="T4" fmla="*/ 0 w 104"/>
                <a:gd name="T5" fmla="*/ 92 h 92"/>
                <a:gd name="T6" fmla="*/ 0 w 104"/>
                <a:gd name="T7" fmla="*/ 0 h 92"/>
                <a:gd name="T8" fmla="*/ 104 w 104"/>
                <a:gd name="T9" fmla="*/ 0 h 92"/>
                <a:gd name="T10" fmla="*/ 104 w 104"/>
                <a:gd name="T11" fmla="*/ 84 h 92"/>
                <a:gd name="T12" fmla="*/ 97 w 104"/>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04" h="92">
                  <a:moveTo>
                    <a:pt x="97" y="92"/>
                  </a:moveTo>
                  <a:lnTo>
                    <a:pt x="36" y="92"/>
                  </a:lnTo>
                  <a:lnTo>
                    <a:pt x="0" y="92"/>
                  </a:lnTo>
                  <a:lnTo>
                    <a:pt x="0" y="0"/>
                  </a:lnTo>
                  <a:lnTo>
                    <a:pt x="104" y="0"/>
                  </a:lnTo>
                  <a:lnTo>
                    <a:pt x="104" y="84"/>
                  </a:lnTo>
                  <a:lnTo>
                    <a:pt x="97" y="92"/>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80">
              <a:extLst>
                <a:ext uri="{FF2B5EF4-FFF2-40B4-BE49-F238E27FC236}">
                  <a16:creationId xmlns:a16="http://schemas.microsoft.com/office/drawing/2014/main" id="{FD2EDAE6-6ECB-FF3B-4925-0034A385C570}"/>
                </a:ext>
              </a:extLst>
            </p:cNvPr>
            <p:cNvSpPr>
              <a:spLocks noEditPoints="1"/>
            </p:cNvSpPr>
            <p:nvPr/>
          </p:nvSpPr>
          <p:spPr bwMode="auto">
            <a:xfrm>
              <a:off x="2901950" y="3408363"/>
              <a:ext cx="528638" cy="511175"/>
            </a:xfrm>
            <a:custGeom>
              <a:avLst/>
              <a:gdLst>
                <a:gd name="T0" fmla="*/ 10 w 333"/>
                <a:gd name="T1" fmla="*/ 79 h 322"/>
                <a:gd name="T2" fmla="*/ 0 w 333"/>
                <a:gd name="T3" fmla="*/ 97 h 322"/>
                <a:gd name="T4" fmla="*/ 1 w 333"/>
                <a:gd name="T5" fmla="*/ 109 h 322"/>
                <a:gd name="T6" fmla="*/ 13 w 333"/>
                <a:gd name="T7" fmla="*/ 116 h 322"/>
                <a:gd name="T8" fmla="*/ 39 w 333"/>
                <a:gd name="T9" fmla="*/ 108 h 322"/>
                <a:gd name="T10" fmla="*/ 66 w 333"/>
                <a:gd name="T11" fmla="*/ 72 h 322"/>
                <a:gd name="T12" fmla="*/ 127 w 333"/>
                <a:gd name="T13" fmla="*/ 48 h 322"/>
                <a:gd name="T14" fmla="*/ 156 w 333"/>
                <a:gd name="T15" fmla="*/ 0 h 322"/>
                <a:gd name="T16" fmla="*/ 10 w 333"/>
                <a:gd name="T17" fmla="*/ 79 h 322"/>
                <a:gd name="T18" fmla="*/ 314 w 333"/>
                <a:gd name="T19" fmla="*/ 234 h 322"/>
                <a:gd name="T20" fmla="*/ 221 w 333"/>
                <a:gd name="T21" fmla="*/ 242 h 322"/>
                <a:gd name="T22" fmla="*/ 170 w 333"/>
                <a:gd name="T23" fmla="*/ 271 h 322"/>
                <a:gd name="T24" fmla="*/ 156 w 333"/>
                <a:gd name="T25" fmla="*/ 293 h 322"/>
                <a:gd name="T26" fmla="*/ 202 w 333"/>
                <a:gd name="T27" fmla="*/ 293 h 322"/>
                <a:gd name="T28" fmla="*/ 202 w 333"/>
                <a:gd name="T29" fmla="*/ 322 h 322"/>
                <a:gd name="T30" fmla="*/ 217 w 333"/>
                <a:gd name="T31" fmla="*/ 322 h 322"/>
                <a:gd name="T32" fmla="*/ 285 w 333"/>
                <a:gd name="T33" fmla="*/ 271 h 322"/>
                <a:gd name="T34" fmla="*/ 326 w 333"/>
                <a:gd name="T35" fmla="*/ 259 h 322"/>
                <a:gd name="T36" fmla="*/ 333 w 333"/>
                <a:gd name="T37" fmla="*/ 252 h 322"/>
                <a:gd name="T38" fmla="*/ 314 w 333"/>
                <a:gd name="T39" fmla="*/ 23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3" h="322">
                  <a:moveTo>
                    <a:pt x="10" y="79"/>
                  </a:moveTo>
                  <a:lnTo>
                    <a:pt x="0" y="97"/>
                  </a:lnTo>
                  <a:lnTo>
                    <a:pt x="1" y="109"/>
                  </a:lnTo>
                  <a:lnTo>
                    <a:pt x="13" y="116"/>
                  </a:lnTo>
                  <a:lnTo>
                    <a:pt x="39" y="108"/>
                  </a:lnTo>
                  <a:lnTo>
                    <a:pt x="66" y="72"/>
                  </a:lnTo>
                  <a:lnTo>
                    <a:pt x="127" y="48"/>
                  </a:lnTo>
                  <a:lnTo>
                    <a:pt x="156" y="0"/>
                  </a:lnTo>
                  <a:lnTo>
                    <a:pt x="10" y="79"/>
                  </a:lnTo>
                  <a:close/>
                  <a:moveTo>
                    <a:pt x="314" y="234"/>
                  </a:moveTo>
                  <a:lnTo>
                    <a:pt x="221" y="242"/>
                  </a:lnTo>
                  <a:lnTo>
                    <a:pt x="170" y="271"/>
                  </a:lnTo>
                  <a:lnTo>
                    <a:pt x="156" y="293"/>
                  </a:lnTo>
                  <a:lnTo>
                    <a:pt x="202" y="293"/>
                  </a:lnTo>
                  <a:lnTo>
                    <a:pt x="202" y="322"/>
                  </a:lnTo>
                  <a:lnTo>
                    <a:pt x="217" y="322"/>
                  </a:lnTo>
                  <a:lnTo>
                    <a:pt x="285" y="271"/>
                  </a:lnTo>
                  <a:lnTo>
                    <a:pt x="326" y="259"/>
                  </a:lnTo>
                  <a:lnTo>
                    <a:pt x="333" y="252"/>
                  </a:lnTo>
                  <a:lnTo>
                    <a:pt x="314" y="234"/>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81">
              <a:extLst>
                <a:ext uri="{FF2B5EF4-FFF2-40B4-BE49-F238E27FC236}">
                  <a16:creationId xmlns:a16="http://schemas.microsoft.com/office/drawing/2014/main" id="{7B1EE31B-9A2B-83AC-85E6-E42C04E47FE1}"/>
                </a:ext>
              </a:extLst>
            </p:cNvPr>
            <p:cNvSpPr>
              <a:spLocks/>
            </p:cNvSpPr>
            <p:nvPr/>
          </p:nvSpPr>
          <p:spPr bwMode="auto">
            <a:xfrm>
              <a:off x="3114675" y="3873501"/>
              <a:ext cx="131763" cy="157163"/>
            </a:xfrm>
            <a:custGeom>
              <a:avLst/>
              <a:gdLst>
                <a:gd name="T0" fmla="*/ 22 w 83"/>
                <a:gd name="T1" fmla="*/ 0 h 99"/>
                <a:gd name="T2" fmla="*/ 68 w 83"/>
                <a:gd name="T3" fmla="*/ 0 h 99"/>
                <a:gd name="T4" fmla="*/ 68 w 83"/>
                <a:gd name="T5" fmla="*/ 29 h 99"/>
                <a:gd name="T6" fmla="*/ 83 w 83"/>
                <a:gd name="T7" fmla="*/ 29 h 99"/>
                <a:gd name="T8" fmla="*/ 41 w 83"/>
                <a:gd name="T9" fmla="*/ 99 h 99"/>
                <a:gd name="T10" fmla="*/ 29 w 83"/>
                <a:gd name="T11" fmla="*/ 58 h 99"/>
                <a:gd name="T12" fmla="*/ 0 w 83"/>
                <a:gd name="T13" fmla="*/ 51 h 99"/>
                <a:gd name="T14" fmla="*/ 0 w 83"/>
                <a:gd name="T15" fmla="*/ 15 h 99"/>
                <a:gd name="T16" fmla="*/ 22 w 83"/>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9">
                  <a:moveTo>
                    <a:pt x="22" y="0"/>
                  </a:moveTo>
                  <a:lnTo>
                    <a:pt x="68" y="0"/>
                  </a:lnTo>
                  <a:lnTo>
                    <a:pt x="68" y="29"/>
                  </a:lnTo>
                  <a:lnTo>
                    <a:pt x="83" y="29"/>
                  </a:lnTo>
                  <a:lnTo>
                    <a:pt x="41" y="99"/>
                  </a:lnTo>
                  <a:lnTo>
                    <a:pt x="29" y="58"/>
                  </a:lnTo>
                  <a:lnTo>
                    <a:pt x="0" y="51"/>
                  </a:lnTo>
                  <a:lnTo>
                    <a:pt x="0" y="15"/>
                  </a:lnTo>
                  <a:lnTo>
                    <a:pt x="22" y="0"/>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82">
              <a:extLst>
                <a:ext uri="{FF2B5EF4-FFF2-40B4-BE49-F238E27FC236}">
                  <a16:creationId xmlns:a16="http://schemas.microsoft.com/office/drawing/2014/main" id="{361F56C5-76EB-D9F6-9EAB-BEAEAB85539C}"/>
                </a:ext>
              </a:extLst>
            </p:cNvPr>
            <p:cNvSpPr>
              <a:spLocks/>
            </p:cNvSpPr>
            <p:nvPr/>
          </p:nvSpPr>
          <p:spPr bwMode="auto">
            <a:xfrm>
              <a:off x="2976563" y="3905251"/>
              <a:ext cx="195263" cy="419100"/>
            </a:xfrm>
            <a:custGeom>
              <a:avLst/>
              <a:gdLst>
                <a:gd name="T0" fmla="*/ 0 w 123"/>
                <a:gd name="T1" fmla="*/ 264 h 264"/>
                <a:gd name="T2" fmla="*/ 2 w 123"/>
                <a:gd name="T3" fmla="*/ 179 h 264"/>
                <a:gd name="T4" fmla="*/ 29 w 123"/>
                <a:gd name="T5" fmla="*/ 179 h 264"/>
                <a:gd name="T6" fmla="*/ 29 w 123"/>
                <a:gd name="T7" fmla="*/ 150 h 264"/>
                <a:gd name="T8" fmla="*/ 14 w 123"/>
                <a:gd name="T9" fmla="*/ 150 h 264"/>
                <a:gd name="T10" fmla="*/ 14 w 123"/>
                <a:gd name="T11" fmla="*/ 65 h 264"/>
                <a:gd name="T12" fmla="*/ 22 w 123"/>
                <a:gd name="T13" fmla="*/ 41 h 264"/>
                <a:gd name="T14" fmla="*/ 80 w 123"/>
                <a:gd name="T15" fmla="*/ 0 h 264"/>
                <a:gd name="T16" fmla="*/ 82 w 123"/>
                <a:gd name="T17" fmla="*/ 33 h 264"/>
                <a:gd name="T18" fmla="*/ 106 w 123"/>
                <a:gd name="T19" fmla="*/ 40 h 264"/>
                <a:gd name="T20" fmla="*/ 106 w 123"/>
                <a:gd name="T21" fmla="*/ 65 h 264"/>
                <a:gd name="T22" fmla="*/ 123 w 123"/>
                <a:gd name="T23" fmla="*/ 79 h 264"/>
                <a:gd name="T24" fmla="*/ 121 w 123"/>
                <a:gd name="T25" fmla="*/ 99 h 264"/>
                <a:gd name="T26" fmla="*/ 97 w 123"/>
                <a:gd name="T27" fmla="*/ 99 h 264"/>
                <a:gd name="T28" fmla="*/ 97 w 123"/>
                <a:gd name="T29" fmla="*/ 121 h 264"/>
                <a:gd name="T30" fmla="*/ 70 w 123"/>
                <a:gd name="T31" fmla="*/ 123 h 264"/>
                <a:gd name="T32" fmla="*/ 70 w 123"/>
                <a:gd name="T33" fmla="*/ 262 h 264"/>
                <a:gd name="T34" fmla="*/ 0 w 123"/>
                <a:gd name="T35"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264">
                  <a:moveTo>
                    <a:pt x="0" y="264"/>
                  </a:moveTo>
                  <a:lnTo>
                    <a:pt x="2" y="179"/>
                  </a:lnTo>
                  <a:lnTo>
                    <a:pt x="29" y="179"/>
                  </a:lnTo>
                  <a:lnTo>
                    <a:pt x="29" y="150"/>
                  </a:lnTo>
                  <a:lnTo>
                    <a:pt x="14" y="150"/>
                  </a:lnTo>
                  <a:lnTo>
                    <a:pt x="14" y="65"/>
                  </a:lnTo>
                  <a:lnTo>
                    <a:pt x="22" y="41"/>
                  </a:lnTo>
                  <a:lnTo>
                    <a:pt x="80" y="0"/>
                  </a:lnTo>
                  <a:lnTo>
                    <a:pt x="82" y="33"/>
                  </a:lnTo>
                  <a:lnTo>
                    <a:pt x="106" y="40"/>
                  </a:lnTo>
                  <a:lnTo>
                    <a:pt x="106" y="65"/>
                  </a:lnTo>
                  <a:lnTo>
                    <a:pt x="123" y="79"/>
                  </a:lnTo>
                  <a:lnTo>
                    <a:pt x="121" y="99"/>
                  </a:lnTo>
                  <a:lnTo>
                    <a:pt x="97" y="99"/>
                  </a:lnTo>
                  <a:lnTo>
                    <a:pt x="97" y="121"/>
                  </a:lnTo>
                  <a:lnTo>
                    <a:pt x="70" y="123"/>
                  </a:lnTo>
                  <a:lnTo>
                    <a:pt x="70" y="262"/>
                  </a:lnTo>
                  <a:lnTo>
                    <a:pt x="0" y="264"/>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83">
              <a:extLst>
                <a:ext uri="{FF2B5EF4-FFF2-40B4-BE49-F238E27FC236}">
                  <a16:creationId xmlns:a16="http://schemas.microsoft.com/office/drawing/2014/main" id="{7C4AC0D5-033C-AD35-0CB1-0A4713E7190C}"/>
                </a:ext>
              </a:extLst>
            </p:cNvPr>
            <p:cNvSpPr>
              <a:spLocks/>
            </p:cNvSpPr>
            <p:nvPr/>
          </p:nvSpPr>
          <p:spPr bwMode="auto">
            <a:xfrm>
              <a:off x="2659063" y="4008438"/>
              <a:ext cx="363538" cy="358775"/>
            </a:xfrm>
            <a:custGeom>
              <a:avLst/>
              <a:gdLst>
                <a:gd name="T0" fmla="*/ 200 w 229"/>
                <a:gd name="T1" fmla="*/ 226 h 226"/>
                <a:gd name="T2" fmla="*/ 117 w 229"/>
                <a:gd name="T3" fmla="*/ 225 h 226"/>
                <a:gd name="T4" fmla="*/ 117 w 229"/>
                <a:gd name="T5" fmla="*/ 170 h 226"/>
                <a:gd name="T6" fmla="*/ 34 w 229"/>
                <a:gd name="T7" fmla="*/ 170 h 226"/>
                <a:gd name="T8" fmla="*/ 34 w 229"/>
                <a:gd name="T9" fmla="*/ 141 h 226"/>
                <a:gd name="T10" fmla="*/ 6 w 229"/>
                <a:gd name="T11" fmla="*/ 141 h 226"/>
                <a:gd name="T12" fmla="*/ 6 w 229"/>
                <a:gd name="T13" fmla="*/ 85 h 226"/>
                <a:gd name="T14" fmla="*/ 0 w 229"/>
                <a:gd name="T15" fmla="*/ 85 h 226"/>
                <a:gd name="T16" fmla="*/ 22 w 229"/>
                <a:gd name="T17" fmla="*/ 68 h 226"/>
                <a:gd name="T18" fmla="*/ 112 w 229"/>
                <a:gd name="T19" fmla="*/ 60 h 226"/>
                <a:gd name="T20" fmla="*/ 149 w 229"/>
                <a:gd name="T21" fmla="*/ 36 h 226"/>
                <a:gd name="T22" fmla="*/ 170 w 229"/>
                <a:gd name="T23" fmla="*/ 12 h 226"/>
                <a:gd name="T24" fmla="*/ 198 w 229"/>
                <a:gd name="T25" fmla="*/ 10 h 226"/>
                <a:gd name="T26" fmla="*/ 214 w 229"/>
                <a:gd name="T27" fmla="*/ 0 h 226"/>
                <a:gd name="T28" fmla="*/ 214 w 229"/>
                <a:gd name="T29" fmla="*/ 85 h 226"/>
                <a:gd name="T30" fmla="*/ 229 w 229"/>
                <a:gd name="T31" fmla="*/ 85 h 226"/>
                <a:gd name="T32" fmla="*/ 229 w 229"/>
                <a:gd name="T33" fmla="*/ 114 h 226"/>
                <a:gd name="T34" fmla="*/ 202 w 229"/>
                <a:gd name="T35" fmla="*/ 114 h 226"/>
                <a:gd name="T36" fmla="*/ 200 w 229"/>
                <a:gd name="T37" fmla="*/ 199 h 226"/>
                <a:gd name="T38" fmla="*/ 200 w 229"/>
                <a:gd name="T39"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9" h="226">
                  <a:moveTo>
                    <a:pt x="200" y="226"/>
                  </a:moveTo>
                  <a:lnTo>
                    <a:pt x="117" y="225"/>
                  </a:lnTo>
                  <a:lnTo>
                    <a:pt x="117" y="170"/>
                  </a:lnTo>
                  <a:lnTo>
                    <a:pt x="34" y="170"/>
                  </a:lnTo>
                  <a:lnTo>
                    <a:pt x="34" y="141"/>
                  </a:lnTo>
                  <a:lnTo>
                    <a:pt x="6" y="141"/>
                  </a:lnTo>
                  <a:lnTo>
                    <a:pt x="6" y="85"/>
                  </a:lnTo>
                  <a:lnTo>
                    <a:pt x="0" y="85"/>
                  </a:lnTo>
                  <a:lnTo>
                    <a:pt x="22" y="68"/>
                  </a:lnTo>
                  <a:lnTo>
                    <a:pt x="112" y="60"/>
                  </a:lnTo>
                  <a:lnTo>
                    <a:pt x="149" y="36"/>
                  </a:lnTo>
                  <a:lnTo>
                    <a:pt x="170" y="12"/>
                  </a:lnTo>
                  <a:lnTo>
                    <a:pt x="198" y="10"/>
                  </a:lnTo>
                  <a:lnTo>
                    <a:pt x="214" y="0"/>
                  </a:lnTo>
                  <a:lnTo>
                    <a:pt x="214" y="85"/>
                  </a:lnTo>
                  <a:lnTo>
                    <a:pt x="229" y="85"/>
                  </a:lnTo>
                  <a:lnTo>
                    <a:pt x="229" y="114"/>
                  </a:lnTo>
                  <a:lnTo>
                    <a:pt x="202" y="114"/>
                  </a:lnTo>
                  <a:lnTo>
                    <a:pt x="200" y="199"/>
                  </a:lnTo>
                  <a:lnTo>
                    <a:pt x="200" y="226"/>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84">
              <a:extLst>
                <a:ext uri="{FF2B5EF4-FFF2-40B4-BE49-F238E27FC236}">
                  <a16:creationId xmlns:a16="http://schemas.microsoft.com/office/drawing/2014/main" id="{C08BC20C-383C-3469-85DC-D2DF2B27CBC2}"/>
                </a:ext>
              </a:extLst>
            </p:cNvPr>
            <p:cNvSpPr>
              <a:spLocks/>
            </p:cNvSpPr>
            <p:nvPr/>
          </p:nvSpPr>
          <p:spPr bwMode="auto">
            <a:xfrm>
              <a:off x="3087688" y="4051301"/>
              <a:ext cx="246063" cy="269875"/>
            </a:xfrm>
            <a:custGeom>
              <a:avLst/>
              <a:gdLst>
                <a:gd name="T0" fmla="*/ 0 w 155"/>
                <a:gd name="T1" fmla="*/ 170 h 170"/>
                <a:gd name="T2" fmla="*/ 0 w 155"/>
                <a:gd name="T3" fmla="*/ 31 h 170"/>
                <a:gd name="T4" fmla="*/ 27 w 155"/>
                <a:gd name="T5" fmla="*/ 29 h 170"/>
                <a:gd name="T6" fmla="*/ 27 w 155"/>
                <a:gd name="T7" fmla="*/ 7 h 170"/>
                <a:gd name="T8" fmla="*/ 51 w 155"/>
                <a:gd name="T9" fmla="*/ 7 h 170"/>
                <a:gd name="T10" fmla="*/ 44 w 155"/>
                <a:gd name="T11" fmla="*/ 31 h 170"/>
                <a:gd name="T12" fmla="*/ 51 w 155"/>
                <a:gd name="T13" fmla="*/ 48 h 170"/>
                <a:gd name="T14" fmla="*/ 110 w 155"/>
                <a:gd name="T15" fmla="*/ 0 h 170"/>
                <a:gd name="T16" fmla="*/ 109 w 155"/>
                <a:gd name="T17" fmla="*/ 16 h 170"/>
                <a:gd name="T18" fmla="*/ 141 w 155"/>
                <a:gd name="T19" fmla="*/ 12 h 170"/>
                <a:gd name="T20" fmla="*/ 141 w 155"/>
                <a:gd name="T21" fmla="*/ 60 h 170"/>
                <a:gd name="T22" fmla="*/ 155 w 155"/>
                <a:gd name="T23" fmla="*/ 60 h 170"/>
                <a:gd name="T24" fmla="*/ 153 w 155"/>
                <a:gd name="T25" fmla="*/ 87 h 170"/>
                <a:gd name="T26" fmla="*/ 126 w 155"/>
                <a:gd name="T27" fmla="*/ 87 h 170"/>
                <a:gd name="T28" fmla="*/ 124 w 155"/>
                <a:gd name="T29" fmla="*/ 170 h 170"/>
                <a:gd name="T30" fmla="*/ 0 w 155"/>
                <a:gd name="T3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70">
                  <a:moveTo>
                    <a:pt x="0" y="170"/>
                  </a:moveTo>
                  <a:lnTo>
                    <a:pt x="0" y="31"/>
                  </a:lnTo>
                  <a:lnTo>
                    <a:pt x="27" y="29"/>
                  </a:lnTo>
                  <a:lnTo>
                    <a:pt x="27" y="7"/>
                  </a:lnTo>
                  <a:lnTo>
                    <a:pt x="51" y="7"/>
                  </a:lnTo>
                  <a:lnTo>
                    <a:pt x="44" y="31"/>
                  </a:lnTo>
                  <a:lnTo>
                    <a:pt x="51" y="48"/>
                  </a:lnTo>
                  <a:lnTo>
                    <a:pt x="110" y="0"/>
                  </a:lnTo>
                  <a:lnTo>
                    <a:pt x="109" y="16"/>
                  </a:lnTo>
                  <a:lnTo>
                    <a:pt x="141" y="12"/>
                  </a:lnTo>
                  <a:lnTo>
                    <a:pt x="141" y="60"/>
                  </a:lnTo>
                  <a:lnTo>
                    <a:pt x="155" y="60"/>
                  </a:lnTo>
                  <a:lnTo>
                    <a:pt x="153" y="87"/>
                  </a:lnTo>
                  <a:lnTo>
                    <a:pt x="126" y="87"/>
                  </a:lnTo>
                  <a:lnTo>
                    <a:pt x="124" y="170"/>
                  </a:lnTo>
                  <a:lnTo>
                    <a:pt x="0" y="170"/>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85">
              <a:extLst>
                <a:ext uri="{FF2B5EF4-FFF2-40B4-BE49-F238E27FC236}">
                  <a16:creationId xmlns:a16="http://schemas.microsoft.com/office/drawing/2014/main" id="{5BB19A67-1E2F-05E5-F013-512931C9F768}"/>
                </a:ext>
              </a:extLst>
            </p:cNvPr>
            <p:cNvSpPr>
              <a:spLocks/>
            </p:cNvSpPr>
            <p:nvPr/>
          </p:nvSpPr>
          <p:spPr bwMode="auto">
            <a:xfrm>
              <a:off x="3284538" y="4070351"/>
              <a:ext cx="355600" cy="476250"/>
            </a:xfrm>
            <a:custGeom>
              <a:avLst/>
              <a:gdLst>
                <a:gd name="T0" fmla="*/ 112 w 224"/>
                <a:gd name="T1" fmla="*/ 298 h 300"/>
                <a:gd name="T2" fmla="*/ 112 w 224"/>
                <a:gd name="T3" fmla="*/ 216 h 300"/>
                <a:gd name="T4" fmla="*/ 2 w 224"/>
                <a:gd name="T5" fmla="*/ 215 h 300"/>
                <a:gd name="T6" fmla="*/ 0 w 224"/>
                <a:gd name="T7" fmla="*/ 158 h 300"/>
                <a:gd name="T8" fmla="*/ 2 w 224"/>
                <a:gd name="T9" fmla="*/ 75 h 300"/>
                <a:gd name="T10" fmla="*/ 29 w 224"/>
                <a:gd name="T11" fmla="*/ 75 h 300"/>
                <a:gd name="T12" fmla="*/ 31 w 224"/>
                <a:gd name="T13" fmla="*/ 48 h 300"/>
                <a:gd name="T14" fmla="*/ 17 w 224"/>
                <a:gd name="T15" fmla="*/ 48 h 300"/>
                <a:gd name="T16" fmla="*/ 17 w 224"/>
                <a:gd name="T17" fmla="*/ 0 h 300"/>
                <a:gd name="T18" fmla="*/ 48 w 224"/>
                <a:gd name="T19" fmla="*/ 0 h 300"/>
                <a:gd name="T20" fmla="*/ 100 w 224"/>
                <a:gd name="T21" fmla="*/ 24 h 300"/>
                <a:gd name="T22" fmla="*/ 167 w 224"/>
                <a:gd name="T23" fmla="*/ 131 h 300"/>
                <a:gd name="T24" fmla="*/ 224 w 224"/>
                <a:gd name="T25" fmla="*/ 133 h 300"/>
                <a:gd name="T26" fmla="*/ 224 w 224"/>
                <a:gd name="T27" fmla="*/ 243 h 300"/>
                <a:gd name="T28" fmla="*/ 197 w 224"/>
                <a:gd name="T29" fmla="*/ 243 h 300"/>
                <a:gd name="T30" fmla="*/ 194 w 224"/>
                <a:gd name="T31" fmla="*/ 300 h 300"/>
                <a:gd name="T32" fmla="*/ 167 w 224"/>
                <a:gd name="T33" fmla="*/ 300 h 300"/>
                <a:gd name="T34" fmla="*/ 112 w 224"/>
                <a:gd name="T35" fmla="*/ 29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300">
                  <a:moveTo>
                    <a:pt x="112" y="298"/>
                  </a:moveTo>
                  <a:lnTo>
                    <a:pt x="112" y="216"/>
                  </a:lnTo>
                  <a:lnTo>
                    <a:pt x="2" y="215"/>
                  </a:lnTo>
                  <a:lnTo>
                    <a:pt x="0" y="158"/>
                  </a:lnTo>
                  <a:lnTo>
                    <a:pt x="2" y="75"/>
                  </a:lnTo>
                  <a:lnTo>
                    <a:pt x="29" y="75"/>
                  </a:lnTo>
                  <a:lnTo>
                    <a:pt x="31" y="48"/>
                  </a:lnTo>
                  <a:lnTo>
                    <a:pt x="17" y="48"/>
                  </a:lnTo>
                  <a:lnTo>
                    <a:pt x="17" y="0"/>
                  </a:lnTo>
                  <a:lnTo>
                    <a:pt x="48" y="0"/>
                  </a:lnTo>
                  <a:lnTo>
                    <a:pt x="100" y="24"/>
                  </a:lnTo>
                  <a:lnTo>
                    <a:pt x="167" y="131"/>
                  </a:lnTo>
                  <a:lnTo>
                    <a:pt x="224" y="133"/>
                  </a:lnTo>
                  <a:lnTo>
                    <a:pt x="224" y="243"/>
                  </a:lnTo>
                  <a:lnTo>
                    <a:pt x="197" y="243"/>
                  </a:lnTo>
                  <a:lnTo>
                    <a:pt x="194" y="300"/>
                  </a:lnTo>
                  <a:lnTo>
                    <a:pt x="167" y="300"/>
                  </a:lnTo>
                  <a:lnTo>
                    <a:pt x="112" y="298"/>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86">
              <a:extLst>
                <a:ext uri="{FF2B5EF4-FFF2-40B4-BE49-F238E27FC236}">
                  <a16:creationId xmlns:a16="http://schemas.microsoft.com/office/drawing/2014/main" id="{DE389323-149E-6552-BC27-E949167DF245}"/>
                </a:ext>
              </a:extLst>
            </p:cNvPr>
            <p:cNvSpPr>
              <a:spLocks/>
            </p:cNvSpPr>
            <p:nvPr/>
          </p:nvSpPr>
          <p:spPr bwMode="auto">
            <a:xfrm>
              <a:off x="2474913" y="4143376"/>
              <a:ext cx="501650" cy="342900"/>
            </a:xfrm>
            <a:custGeom>
              <a:avLst/>
              <a:gdLst>
                <a:gd name="T0" fmla="*/ 316 w 316"/>
                <a:gd name="T1" fmla="*/ 216 h 216"/>
                <a:gd name="T2" fmla="*/ 291 w 316"/>
                <a:gd name="T3" fmla="*/ 203 h 216"/>
                <a:gd name="T4" fmla="*/ 107 w 316"/>
                <a:gd name="T5" fmla="*/ 152 h 216"/>
                <a:gd name="T6" fmla="*/ 66 w 316"/>
                <a:gd name="T7" fmla="*/ 140 h 216"/>
                <a:gd name="T8" fmla="*/ 65 w 316"/>
                <a:gd name="T9" fmla="*/ 131 h 216"/>
                <a:gd name="T10" fmla="*/ 59 w 316"/>
                <a:gd name="T11" fmla="*/ 123 h 216"/>
                <a:gd name="T12" fmla="*/ 54 w 316"/>
                <a:gd name="T13" fmla="*/ 106 h 216"/>
                <a:gd name="T14" fmla="*/ 44 w 316"/>
                <a:gd name="T15" fmla="*/ 85 h 216"/>
                <a:gd name="T16" fmla="*/ 34 w 316"/>
                <a:gd name="T17" fmla="*/ 85 h 216"/>
                <a:gd name="T18" fmla="*/ 31 w 316"/>
                <a:gd name="T19" fmla="*/ 80 h 216"/>
                <a:gd name="T20" fmla="*/ 24 w 316"/>
                <a:gd name="T21" fmla="*/ 80 h 216"/>
                <a:gd name="T22" fmla="*/ 24 w 316"/>
                <a:gd name="T23" fmla="*/ 73 h 216"/>
                <a:gd name="T24" fmla="*/ 20 w 316"/>
                <a:gd name="T25" fmla="*/ 72 h 216"/>
                <a:gd name="T26" fmla="*/ 5 w 316"/>
                <a:gd name="T27" fmla="*/ 75 h 216"/>
                <a:gd name="T28" fmla="*/ 0 w 316"/>
                <a:gd name="T29" fmla="*/ 65 h 216"/>
                <a:gd name="T30" fmla="*/ 87 w 316"/>
                <a:gd name="T31" fmla="*/ 29 h 216"/>
                <a:gd name="T32" fmla="*/ 116 w 316"/>
                <a:gd name="T33" fmla="*/ 0 h 216"/>
                <a:gd name="T34" fmla="*/ 122 w 316"/>
                <a:gd name="T35" fmla="*/ 0 h 216"/>
                <a:gd name="T36" fmla="*/ 122 w 316"/>
                <a:gd name="T37" fmla="*/ 56 h 216"/>
                <a:gd name="T38" fmla="*/ 150 w 316"/>
                <a:gd name="T39" fmla="*/ 56 h 216"/>
                <a:gd name="T40" fmla="*/ 150 w 316"/>
                <a:gd name="T41" fmla="*/ 85 h 216"/>
                <a:gd name="T42" fmla="*/ 233 w 316"/>
                <a:gd name="T43" fmla="*/ 85 h 216"/>
                <a:gd name="T44" fmla="*/ 233 w 316"/>
                <a:gd name="T45" fmla="*/ 140 h 216"/>
                <a:gd name="T46" fmla="*/ 316 w 316"/>
                <a:gd name="T47" fmla="*/ 141 h 216"/>
                <a:gd name="T48" fmla="*/ 316 w 316"/>
                <a:gd name="T4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6" h="216">
                  <a:moveTo>
                    <a:pt x="316" y="216"/>
                  </a:moveTo>
                  <a:lnTo>
                    <a:pt x="291" y="203"/>
                  </a:lnTo>
                  <a:lnTo>
                    <a:pt x="107" y="152"/>
                  </a:lnTo>
                  <a:lnTo>
                    <a:pt x="66" y="140"/>
                  </a:lnTo>
                  <a:lnTo>
                    <a:pt x="65" y="131"/>
                  </a:lnTo>
                  <a:lnTo>
                    <a:pt x="59" y="123"/>
                  </a:lnTo>
                  <a:lnTo>
                    <a:pt x="54" y="106"/>
                  </a:lnTo>
                  <a:lnTo>
                    <a:pt x="44" y="85"/>
                  </a:lnTo>
                  <a:lnTo>
                    <a:pt x="34" y="85"/>
                  </a:lnTo>
                  <a:lnTo>
                    <a:pt x="31" y="80"/>
                  </a:lnTo>
                  <a:lnTo>
                    <a:pt x="24" y="80"/>
                  </a:lnTo>
                  <a:lnTo>
                    <a:pt x="24" y="73"/>
                  </a:lnTo>
                  <a:lnTo>
                    <a:pt x="20" y="72"/>
                  </a:lnTo>
                  <a:lnTo>
                    <a:pt x="5" y="75"/>
                  </a:lnTo>
                  <a:lnTo>
                    <a:pt x="0" y="65"/>
                  </a:lnTo>
                  <a:lnTo>
                    <a:pt x="87" y="29"/>
                  </a:lnTo>
                  <a:lnTo>
                    <a:pt x="116" y="0"/>
                  </a:lnTo>
                  <a:lnTo>
                    <a:pt x="122" y="0"/>
                  </a:lnTo>
                  <a:lnTo>
                    <a:pt x="122" y="56"/>
                  </a:lnTo>
                  <a:lnTo>
                    <a:pt x="150" y="56"/>
                  </a:lnTo>
                  <a:lnTo>
                    <a:pt x="150" y="85"/>
                  </a:lnTo>
                  <a:lnTo>
                    <a:pt x="233" y="85"/>
                  </a:lnTo>
                  <a:lnTo>
                    <a:pt x="233" y="140"/>
                  </a:lnTo>
                  <a:lnTo>
                    <a:pt x="316" y="141"/>
                  </a:lnTo>
                  <a:lnTo>
                    <a:pt x="316" y="216"/>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87">
              <a:extLst>
                <a:ext uri="{FF2B5EF4-FFF2-40B4-BE49-F238E27FC236}">
                  <a16:creationId xmlns:a16="http://schemas.microsoft.com/office/drawing/2014/main" id="{1141AF9E-5864-0DF4-D2E1-606DDB060A6C}"/>
                </a:ext>
              </a:extLst>
            </p:cNvPr>
            <p:cNvSpPr>
              <a:spLocks/>
            </p:cNvSpPr>
            <p:nvPr/>
          </p:nvSpPr>
          <p:spPr bwMode="auto">
            <a:xfrm>
              <a:off x="2976563" y="4321176"/>
              <a:ext cx="311150" cy="254000"/>
            </a:xfrm>
            <a:custGeom>
              <a:avLst/>
              <a:gdLst>
                <a:gd name="T0" fmla="*/ 14 w 196"/>
                <a:gd name="T1" fmla="*/ 113 h 160"/>
                <a:gd name="T2" fmla="*/ 0 w 196"/>
                <a:gd name="T3" fmla="*/ 104 h 160"/>
                <a:gd name="T4" fmla="*/ 0 w 196"/>
                <a:gd name="T5" fmla="*/ 29 h 160"/>
                <a:gd name="T6" fmla="*/ 0 w 196"/>
                <a:gd name="T7" fmla="*/ 2 h 160"/>
                <a:gd name="T8" fmla="*/ 70 w 196"/>
                <a:gd name="T9" fmla="*/ 0 h 160"/>
                <a:gd name="T10" fmla="*/ 194 w 196"/>
                <a:gd name="T11" fmla="*/ 0 h 160"/>
                <a:gd name="T12" fmla="*/ 196 w 196"/>
                <a:gd name="T13" fmla="*/ 57 h 160"/>
                <a:gd name="T14" fmla="*/ 196 w 196"/>
                <a:gd name="T15" fmla="*/ 160 h 160"/>
                <a:gd name="T16" fmla="*/ 187 w 196"/>
                <a:gd name="T17" fmla="*/ 157 h 160"/>
                <a:gd name="T18" fmla="*/ 180 w 196"/>
                <a:gd name="T19" fmla="*/ 152 h 160"/>
                <a:gd name="T20" fmla="*/ 172 w 196"/>
                <a:gd name="T21" fmla="*/ 153 h 160"/>
                <a:gd name="T22" fmla="*/ 163 w 196"/>
                <a:gd name="T23" fmla="*/ 147 h 160"/>
                <a:gd name="T24" fmla="*/ 153 w 196"/>
                <a:gd name="T25" fmla="*/ 148 h 160"/>
                <a:gd name="T26" fmla="*/ 148 w 196"/>
                <a:gd name="T27" fmla="*/ 147 h 160"/>
                <a:gd name="T28" fmla="*/ 138 w 196"/>
                <a:gd name="T29" fmla="*/ 138 h 160"/>
                <a:gd name="T30" fmla="*/ 129 w 196"/>
                <a:gd name="T31" fmla="*/ 142 h 160"/>
                <a:gd name="T32" fmla="*/ 119 w 196"/>
                <a:gd name="T33" fmla="*/ 136 h 160"/>
                <a:gd name="T34" fmla="*/ 112 w 196"/>
                <a:gd name="T35" fmla="*/ 136 h 160"/>
                <a:gd name="T36" fmla="*/ 111 w 196"/>
                <a:gd name="T37" fmla="*/ 133 h 160"/>
                <a:gd name="T38" fmla="*/ 106 w 196"/>
                <a:gd name="T39" fmla="*/ 131 h 160"/>
                <a:gd name="T40" fmla="*/ 97 w 196"/>
                <a:gd name="T41" fmla="*/ 131 h 160"/>
                <a:gd name="T42" fmla="*/ 92 w 196"/>
                <a:gd name="T43" fmla="*/ 133 h 160"/>
                <a:gd name="T44" fmla="*/ 87 w 196"/>
                <a:gd name="T45" fmla="*/ 131 h 160"/>
                <a:gd name="T46" fmla="*/ 83 w 196"/>
                <a:gd name="T47" fmla="*/ 138 h 160"/>
                <a:gd name="T48" fmla="*/ 77 w 196"/>
                <a:gd name="T49" fmla="*/ 138 h 160"/>
                <a:gd name="T50" fmla="*/ 70 w 196"/>
                <a:gd name="T51" fmla="*/ 130 h 160"/>
                <a:gd name="T52" fmla="*/ 63 w 196"/>
                <a:gd name="T53" fmla="*/ 131 h 160"/>
                <a:gd name="T54" fmla="*/ 58 w 196"/>
                <a:gd name="T55" fmla="*/ 128 h 160"/>
                <a:gd name="T56" fmla="*/ 48 w 196"/>
                <a:gd name="T57" fmla="*/ 130 h 160"/>
                <a:gd name="T58" fmla="*/ 46 w 196"/>
                <a:gd name="T59" fmla="*/ 126 h 160"/>
                <a:gd name="T60" fmla="*/ 43 w 196"/>
                <a:gd name="T61" fmla="*/ 125 h 160"/>
                <a:gd name="T62" fmla="*/ 41 w 196"/>
                <a:gd name="T63" fmla="*/ 128 h 160"/>
                <a:gd name="T64" fmla="*/ 14 w 196"/>
                <a:gd name="T65" fmla="*/ 1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 h="160">
                  <a:moveTo>
                    <a:pt x="14" y="113"/>
                  </a:moveTo>
                  <a:lnTo>
                    <a:pt x="0" y="104"/>
                  </a:lnTo>
                  <a:lnTo>
                    <a:pt x="0" y="29"/>
                  </a:lnTo>
                  <a:lnTo>
                    <a:pt x="0" y="2"/>
                  </a:lnTo>
                  <a:lnTo>
                    <a:pt x="70" y="0"/>
                  </a:lnTo>
                  <a:lnTo>
                    <a:pt x="194" y="0"/>
                  </a:lnTo>
                  <a:lnTo>
                    <a:pt x="196" y="57"/>
                  </a:lnTo>
                  <a:lnTo>
                    <a:pt x="196" y="160"/>
                  </a:lnTo>
                  <a:lnTo>
                    <a:pt x="187" y="157"/>
                  </a:lnTo>
                  <a:lnTo>
                    <a:pt x="180" y="152"/>
                  </a:lnTo>
                  <a:lnTo>
                    <a:pt x="172" y="153"/>
                  </a:lnTo>
                  <a:lnTo>
                    <a:pt x="163" y="147"/>
                  </a:lnTo>
                  <a:lnTo>
                    <a:pt x="153" y="148"/>
                  </a:lnTo>
                  <a:lnTo>
                    <a:pt x="148" y="147"/>
                  </a:lnTo>
                  <a:lnTo>
                    <a:pt x="138" y="138"/>
                  </a:lnTo>
                  <a:lnTo>
                    <a:pt x="129" y="142"/>
                  </a:lnTo>
                  <a:lnTo>
                    <a:pt x="119" y="136"/>
                  </a:lnTo>
                  <a:lnTo>
                    <a:pt x="112" y="136"/>
                  </a:lnTo>
                  <a:lnTo>
                    <a:pt x="111" y="133"/>
                  </a:lnTo>
                  <a:lnTo>
                    <a:pt x="106" y="131"/>
                  </a:lnTo>
                  <a:lnTo>
                    <a:pt x="97" y="131"/>
                  </a:lnTo>
                  <a:lnTo>
                    <a:pt x="92" y="133"/>
                  </a:lnTo>
                  <a:lnTo>
                    <a:pt x="87" y="131"/>
                  </a:lnTo>
                  <a:lnTo>
                    <a:pt x="83" y="138"/>
                  </a:lnTo>
                  <a:lnTo>
                    <a:pt x="77" y="138"/>
                  </a:lnTo>
                  <a:lnTo>
                    <a:pt x="70" y="130"/>
                  </a:lnTo>
                  <a:lnTo>
                    <a:pt x="63" y="131"/>
                  </a:lnTo>
                  <a:lnTo>
                    <a:pt x="58" y="128"/>
                  </a:lnTo>
                  <a:lnTo>
                    <a:pt x="48" y="130"/>
                  </a:lnTo>
                  <a:lnTo>
                    <a:pt x="46" y="126"/>
                  </a:lnTo>
                  <a:lnTo>
                    <a:pt x="43" y="125"/>
                  </a:lnTo>
                  <a:lnTo>
                    <a:pt x="41" y="128"/>
                  </a:lnTo>
                  <a:lnTo>
                    <a:pt x="14" y="113"/>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88">
              <a:extLst>
                <a:ext uri="{FF2B5EF4-FFF2-40B4-BE49-F238E27FC236}">
                  <a16:creationId xmlns:a16="http://schemas.microsoft.com/office/drawing/2014/main" id="{993019F9-2768-9F1E-690C-594818FFD5A6}"/>
                </a:ext>
              </a:extLst>
            </p:cNvPr>
            <p:cNvSpPr>
              <a:spLocks/>
            </p:cNvSpPr>
            <p:nvPr/>
          </p:nvSpPr>
          <p:spPr bwMode="auto">
            <a:xfrm>
              <a:off x="3279775" y="4411663"/>
              <a:ext cx="182563" cy="266700"/>
            </a:xfrm>
            <a:custGeom>
              <a:avLst/>
              <a:gdLst>
                <a:gd name="T0" fmla="*/ 64 w 115"/>
                <a:gd name="T1" fmla="*/ 168 h 168"/>
                <a:gd name="T2" fmla="*/ 57 w 115"/>
                <a:gd name="T3" fmla="*/ 159 h 168"/>
                <a:gd name="T4" fmla="*/ 35 w 115"/>
                <a:gd name="T5" fmla="*/ 154 h 168"/>
                <a:gd name="T6" fmla="*/ 32 w 115"/>
                <a:gd name="T7" fmla="*/ 146 h 168"/>
                <a:gd name="T8" fmla="*/ 18 w 115"/>
                <a:gd name="T9" fmla="*/ 147 h 168"/>
                <a:gd name="T10" fmla="*/ 10 w 115"/>
                <a:gd name="T11" fmla="*/ 146 h 168"/>
                <a:gd name="T12" fmla="*/ 0 w 115"/>
                <a:gd name="T13" fmla="*/ 137 h 168"/>
                <a:gd name="T14" fmla="*/ 1 w 115"/>
                <a:gd name="T15" fmla="*/ 132 h 168"/>
                <a:gd name="T16" fmla="*/ 15 w 115"/>
                <a:gd name="T17" fmla="*/ 120 h 168"/>
                <a:gd name="T18" fmla="*/ 8 w 115"/>
                <a:gd name="T19" fmla="*/ 115 h 168"/>
                <a:gd name="T20" fmla="*/ 8 w 115"/>
                <a:gd name="T21" fmla="*/ 105 h 168"/>
                <a:gd name="T22" fmla="*/ 5 w 115"/>
                <a:gd name="T23" fmla="*/ 103 h 168"/>
                <a:gd name="T24" fmla="*/ 5 w 115"/>
                <a:gd name="T25" fmla="*/ 0 h 168"/>
                <a:gd name="T26" fmla="*/ 115 w 115"/>
                <a:gd name="T27" fmla="*/ 1 h 168"/>
                <a:gd name="T28" fmla="*/ 115 w 115"/>
                <a:gd name="T29" fmla="*/ 83 h 168"/>
                <a:gd name="T30" fmla="*/ 113 w 115"/>
                <a:gd name="T31" fmla="*/ 112 h 168"/>
                <a:gd name="T32" fmla="*/ 98 w 115"/>
                <a:gd name="T33" fmla="*/ 112 h 168"/>
                <a:gd name="T34" fmla="*/ 96 w 115"/>
                <a:gd name="T35" fmla="*/ 168 h 168"/>
                <a:gd name="T36" fmla="*/ 64 w 115"/>
                <a:gd name="T3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168">
                  <a:moveTo>
                    <a:pt x="64" y="168"/>
                  </a:moveTo>
                  <a:lnTo>
                    <a:pt x="57" y="159"/>
                  </a:lnTo>
                  <a:lnTo>
                    <a:pt x="35" y="154"/>
                  </a:lnTo>
                  <a:lnTo>
                    <a:pt x="32" y="146"/>
                  </a:lnTo>
                  <a:lnTo>
                    <a:pt x="18" y="147"/>
                  </a:lnTo>
                  <a:lnTo>
                    <a:pt x="10" y="146"/>
                  </a:lnTo>
                  <a:lnTo>
                    <a:pt x="0" y="137"/>
                  </a:lnTo>
                  <a:lnTo>
                    <a:pt x="1" y="132"/>
                  </a:lnTo>
                  <a:lnTo>
                    <a:pt x="15" y="120"/>
                  </a:lnTo>
                  <a:lnTo>
                    <a:pt x="8" y="115"/>
                  </a:lnTo>
                  <a:lnTo>
                    <a:pt x="8" y="105"/>
                  </a:lnTo>
                  <a:lnTo>
                    <a:pt x="5" y="103"/>
                  </a:lnTo>
                  <a:lnTo>
                    <a:pt x="5" y="0"/>
                  </a:lnTo>
                  <a:lnTo>
                    <a:pt x="115" y="1"/>
                  </a:lnTo>
                  <a:lnTo>
                    <a:pt x="115" y="83"/>
                  </a:lnTo>
                  <a:lnTo>
                    <a:pt x="113" y="112"/>
                  </a:lnTo>
                  <a:lnTo>
                    <a:pt x="98" y="112"/>
                  </a:lnTo>
                  <a:lnTo>
                    <a:pt x="96" y="168"/>
                  </a:lnTo>
                  <a:lnTo>
                    <a:pt x="64" y="168"/>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89">
              <a:extLst>
                <a:ext uri="{FF2B5EF4-FFF2-40B4-BE49-F238E27FC236}">
                  <a16:creationId xmlns:a16="http://schemas.microsoft.com/office/drawing/2014/main" id="{4D8F50B9-D5A3-9B23-26DD-0E6AF5BF4701}"/>
                </a:ext>
              </a:extLst>
            </p:cNvPr>
            <p:cNvSpPr>
              <a:spLocks/>
            </p:cNvSpPr>
            <p:nvPr/>
          </p:nvSpPr>
          <p:spPr bwMode="auto">
            <a:xfrm>
              <a:off x="3549650" y="4456113"/>
              <a:ext cx="323850" cy="307975"/>
            </a:xfrm>
            <a:custGeom>
              <a:avLst/>
              <a:gdLst>
                <a:gd name="T0" fmla="*/ 202 w 204"/>
                <a:gd name="T1" fmla="*/ 128 h 194"/>
                <a:gd name="T2" fmla="*/ 187 w 204"/>
                <a:gd name="T3" fmla="*/ 131 h 194"/>
                <a:gd name="T4" fmla="*/ 188 w 204"/>
                <a:gd name="T5" fmla="*/ 140 h 194"/>
                <a:gd name="T6" fmla="*/ 176 w 204"/>
                <a:gd name="T7" fmla="*/ 145 h 194"/>
                <a:gd name="T8" fmla="*/ 164 w 204"/>
                <a:gd name="T9" fmla="*/ 172 h 194"/>
                <a:gd name="T10" fmla="*/ 153 w 204"/>
                <a:gd name="T11" fmla="*/ 164 h 194"/>
                <a:gd name="T12" fmla="*/ 149 w 204"/>
                <a:gd name="T13" fmla="*/ 150 h 194"/>
                <a:gd name="T14" fmla="*/ 175 w 204"/>
                <a:gd name="T15" fmla="*/ 111 h 194"/>
                <a:gd name="T16" fmla="*/ 134 w 204"/>
                <a:gd name="T17" fmla="*/ 108 h 194"/>
                <a:gd name="T18" fmla="*/ 103 w 204"/>
                <a:gd name="T19" fmla="*/ 143 h 194"/>
                <a:gd name="T20" fmla="*/ 54 w 204"/>
                <a:gd name="T21" fmla="*/ 148 h 194"/>
                <a:gd name="T22" fmla="*/ 23 w 204"/>
                <a:gd name="T23" fmla="*/ 194 h 194"/>
                <a:gd name="T24" fmla="*/ 10 w 204"/>
                <a:gd name="T25" fmla="*/ 194 h 194"/>
                <a:gd name="T26" fmla="*/ 10 w 204"/>
                <a:gd name="T27" fmla="*/ 84 h 194"/>
                <a:gd name="T28" fmla="*/ 1 w 204"/>
                <a:gd name="T29" fmla="*/ 84 h 194"/>
                <a:gd name="T30" fmla="*/ 0 w 204"/>
                <a:gd name="T31" fmla="*/ 57 h 194"/>
                <a:gd name="T32" fmla="*/ 27 w 204"/>
                <a:gd name="T33" fmla="*/ 57 h 194"/>
                <a:gd name="T34" fmla="*/ 30 w 204"/>
                <a:gd name="T35" fmla="*/ 0 h 194"/>
                <a:gd name="T36" fmla="*/ 57 w 204"/>
                <a:gd name="T37" fmla="*/ 0 h 194"/>
                <a:gd name="T38" fmla="*/ 168 w 204"/>
                <a:gd name="T39" fmla="*/ 0 h 194"/>
                <a:gd name="T40" fmla="*/ 197 w 204"/>
                <a:gd name="T41" fmla="*/ 0 h 194"/>
                <a:gd name="T42" fmla="*/ 195 w 204"/>
                <a:gd name="T43" fmla="*/ 84 h 194"/>
                <a:gd name="T44" fmla="*/ 204 w 204"/>
                <a:gd name="T45" fmla="*/ 84 h 194"/>
                <a:gd name="T46" fmla="*/ 202 w 204"/>
                <a:gd name="T47" fmla="*/ 12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194">
                  <a:moveTo>
                    <a:pt x="202" y="128"/>
                  </a:moveTo>
                  <a:lnTo>
                    <a:pt x="187" y="131"/>
                  </a:lnTo>
                  <a:lnTo>
                    <a:pt x="188" y="140"/>
                  </a:lnTo>
                  <a:lnTo>
                    <a:pt x="176" y="145"/>
                  </a:lnTo>
                  <a:lnTo>
                    <a:pt x="164" y="172"/>
                  </a:lnTo>
                  <a:lnTo>
                    <a:pt x="153" y="164"/>
                  </a:lnTo>
                  <a:lnTo>
                    <a:pt x="149" y="150"/>
                  </a:lnTo>
                  <a:lnTo>
                    <a:pt x="175" y="111"/>
                  </a:lnTo>
                  <a:lnTo>
                    <a:pt x="134" y="108"/>
                  </a:lnTo>
                  <a:lnTo>
                    <a:pt x="103" y="143"/>
                  </a:lnTo>
                  <a:lnTo>
                    <a:pt x="54" y="148"/>
                  </a:lnTo>
                  <a:lnTo>
                    <a:pt x="23" y="194"/>
                  </a:lnTo>
                  <a:lnTo>
                    <a:pt x="10" y="194"/>
                  </a:lnTo>
                  <a:lnTo>
                    <a:pt x="10" y="84"/>
                  </a:lnTo>
                  <a:lnTo>
                    <a:pt x="1" y="84"/>
                  </a:lnTo>
                  <a:lnTo>
                    <a:pt x="0" y="57"/>
                  </a:lnTo>
                  <a:lnTo>
                    <a:pt x="27" y="57"/>
                  </a:lnTo>
                  <a:lnTo>
                    <a:pt x="30" y="0"/>
                  </a:lnTo>
                  <a:lnTo>
                    <a:pt x="57" y="0"/>
                  </a:lnTo>
                  <a:lnTo>
                    <a:pt x="168" y="0"/>
                  </a:lnTo>
                  <a:lnTo>
                    <a:pt x="197" y="0"/>
                  </a:lnTo>
                  <a:lnTo>
                    <a:pt x="195" y="84"/>
                  </a:lnTo>
                  <a:lnTo>
                    <a:pt x="204" y="84"/>
                  </a:lnTo>
                  <a:lnTo>
                    <a:pt x="202" y="128"/>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90">
              <a:extLst>
                <a:ext uri="{FF2B5EF4-FFF2-40B4-BE49-F238E27FC236}">
                  <a16:creationId xmlns:a16="http://schemas.microsoft.com/office/drawing/2014/main" id="{409152D3-8D79-A679-85B0-198B65F2A460}"/>
                </a:ext>
              </a:extLst>
            </p:cNvPr>
            <p:cNvSpPr>
              <a:spLocks/>
            </p:cNvSpPr>
            <p:nvPr/>
          </p:nvSpPr>
          <p:spPr bwMode="auto">
            <a:xfrm>
              <a:off x="3368675" y="4543426"/>
              <a:ext cx="217488" cy="446088"/>
            </a:xfrm>
            <a:custGeom>
              <a:avLst/>
              <a:gdLst>
                <a:gd name="T0" fmla="*/ 8 w 137"/>
                <a:gd name="T1" fmla="*/ 85 h 281"/>
                <a:gd name="T2" fmla="*/ 40 w 137"/>
                <a:gd name="T3" fmla="*/ 85 h 281"/>
                <a:gd name="T4" fmla="*/ 42 w 137"/>
                <a:gd name="T5" fmla="*/ 29 h 281"/>
                <a:gd name="T6" fmla="*/ 57 w 137"/>
                <a:gd name="T7" fmla="*/ 29 h 281"/>
                <a:gd name="T8" fmla="*/ 59 w 137"/>
                <a:gd name="T9" fmla="*/ 0 h 281"/>
                <a:gd name="T10" fmla="*/ 114 w 137"/>
                <a:gd name="T11" fmla="*/ 2 h 281"/>
                <a:gd name="T12" fmla="*/ 115 w 137"/>
                <a:gd name="T13" fmla="*/ 29 h 281"/>
                <a:gd name="T14" fmla="*/ 124 w 137"/>
                <a:gd name="T15" fmla="*/ 29 h 281"/>
                <a:gd name="T16" fmla="*/ 124 w 137"/>
                <a:gd name="T17" fmla="*/ 139 h 281"/>
                <a:gd name="T18" fmla="*/ 137 w 137"/>
                <a:gd name="T19" fmla="*/ 139 h 281"/>
                <a:gd name="T20" fmla="*/ 122 w 137"/>
                <a:gd name="T21" fmla="*/ 180 h 281"/>
                <a:gd name="T22" fmla="*/ 66 w 137"/>
                <a:gd name="T23" fmla="*/ 264 h 281"/>
                <a:gd name="T24" fmla="*/ 64 w 137"/>
                <a:gd name="T25" fmla="*/ 281 h 281"/>
                <a:gd name="T26" fmla="*/ 46 w 137"/>
                <a:gd name="T27" fmla="*/ 270 h 281"/>
                <a:gd name="T28" fmla="*/ 34 w 137"/>
                <a:gd name="T29" fmla="*/ 258 h 281"/>
                <a:gd name="T30" fmla="*/ 32 w 137"/>
                <a:gd name="T31" fmla="*/ 252 h 281"/>
                <a:gd name="T32" fmla="*/ 35 w 137"/>
                <a:gd name="T33" fmla="*/ 248 h 281"/>
                <a:gd name="T34" fmla="*/ 35 w 137"/>
                <a:gd name="T35" fmla="*/ 240 h 281"/>
                <a:gd name="T36" fmla="*/ 39 w 137"/>
                <a:gd name="T37" fmla="*/ 236 h 281"/>
                <a:gd name="T38" fmla="*/ 39 w 137"/>
                <a:gd name="T39" fmla="*/ 228 h 281"/>
                <a:gd name="T40" fmla="*/ 52 w 137"/>
                <a:gd name="T41" fmla="*/ 204 h 281"/>
                <a:gd name="T42" fmla="*/ 52 w 137"/>
                <a:gd name="T43" fmla="*/ 201 h 281"/>
                <a:gd name="T44" fmla="*/ 42 w 137"/>
                <a:gd name="T45" fmla="*/ 190 h 281"/>
                <a:gd name="T46" fmla="*/ 27 w 137"/>
                <a:gd name="T47" fmla="*/ 202 h 281"/>
                <a:gd name="T48" fmla="*/ 12 w 137"/>
                <a:gd name="T49" fmla="*/ 201 h 281"/>
                <a:gd name="T50" fmla="*/ 8 w 137"/>
                <a:gd name="T51" fmla="*/ 206 h 281"/>
                <a:gd name="T52" fmla="*/ 3 w 137"/>
                <a:gd name="T53" fmla="*/ 197 h 281"/>
                <a:gd name="T54" fmla="*/ 3 w 137"/>
                <a:gd name="T55" fmla="*/ 197 h 281"/>
                <a:gd name="T56" fmla="*/ 1 w 137"/>
                <a:gd name="T57" fmla="*/ 201 h 281"/>
                <a:gd name="T58" fmla="*/ 0 w 137"/>
                <a:gd name="T59" fmla="*/ 199 h 281"/>
                <a:gd name="T60" fmla="*/ 6 w 137"/>
                <a:gd name="T61" fmla="*/ 187 h 281"/>
                <a:gd name="T62" fmla="*/ 5 w 137"/>
                <a:gd name="T63" fmla="*/ 173 h 281"/>
                <a:gd name="T64" fmla="*/ 15 w 137"/>
                <a:gd name="T65" fmla="*/ 167 h 281"/>
                <a:gd name="T66" fmla="*/ 20 w 137"/>
                <a:gd name="T67" fmla="*/ 156 h 281"/>
                <a:gd name="T68" fmla="*/ 17 w 137"/>
                <a:gd name="T69" fmla="*/ 143 h 281"/>
                <a:gd name="T70" fmla="*/ 12 w 137"/>
                <a:gd name="T71" fmla="*/ 134 h 281"/>
                <a:gd name="T72" fmla="*/ 20 w 137"/>
                <a:gd name="T73" fmla="*/ 134 h 281"/>
                <a:gd name="T74" fmla="*/ 23 w 137"/>
                <a:gd name="T75" fmla="*/ 124 h 281"/>
                <a:gd name="T76" fmla="*/ 23 w 137"/>
                <a:gd name="T77" fmla="*/ 121 h 281"/>
                <a:gd name="T78" fmla="*/ 13 w 137"/>
                <a:gd name="T79" fmla="*/ 107 h 281"/>
                <a:gd name="T80" fmla="*/ 13 w 137"/>
                <a:gd name="T81" fmla="*/ 104 h 281"/>
                <a:gd name="T82" fmla="*/ 22 w 137"/>
                <a:gd name="T83" fmla="*/ 100 h 281"/>
                <a:gd name="T84" fmla="*/ 22 w 137"/>
                <a:gd name="T85" fmla="*/ 99 h 281"/>
                <a:gd name="T86" fmla="*/ 17 w 137"/>
                <a:gd name="T87" fmla="*/ 92 h 281"/>
                <a:gd name="T88" fmla="*/ 17 w 137"/>
                <a:gd name="T89" fmla="*/ 88 h 281"/>
                <a:gd name="T90" fmla="*/ 8 w 137"/>
                <a:gd name="T91" fmla="*/ 8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281">
                  <a:moveTo>
                    <a:pt x="8" y="85"/>
                  </a:moveTo>
                  <a:lnTo>
                    <a:pt x="40" y="85"/>
                  </a:lnTo>
                  <a:lnTo>
                    <a:pt x="42" y="29"/>
                  </a:lnTo>
                  <a:lnTo>
                    <a:pt x="57" y="29"/>
                  </a:lnTo>
                  <a:lnTo>
                    <a:pt x="59" y="0"/>
                  </a:lnTo>
                  <a:lnTo>
                    <a:pt x="114" y="2"/>
                  </a:lnTo>
                  <a:lnTo>
                    <a:pt x="115" y="29"/>
                  </a:lnTo>
                  <a:lnTo>
                    <a:pt x="124" y="29"/>
                  </a:lnTo>
                  <a:lnTo>
                    <a:pt x="124" y="139"/>
                  </a:lnTo>
                  <a:lnTo>
                    <a:pt x="137" y="139"/>
                  </a:lnTo>
                  <a:lnTo>
                    <a:pt x="122" y="180"/>
                  </a:lnTo>
                  <a:lnTo>
                    <a:pt x="66" y="264"/>
                  </a:lnTo>
                  <a:lnTo>
                    <a:pt x="64" y="281"/>
                  </a:lnTo>
                  <a:lnTo>
                    <a:pt x="46" y="270"/>
                  </a:lnTo>
                  <a:lnTo>
                    <a:pt x="34" y="258"/>
                  </a:lnTo>
                  <a:lnTo>
                    <a:pt x="32" y="252"/>
                  </a:lnTo>
                  <a:lnTo>
                    <a:pt x="35" y="248"/>
                  </a:lnTo>
                  <a:lnTo>
                    <a:pt x="35" y="240"/>
                  </a:lnTo>
                  <a:lnTo>
                    <a:pt x="39" y="236"/>
                  </a:lnTo>
                  <a:lnTo>
                    <a:pt x="39" y="228"/>
                  </a:lnTo>
                  <a:lnTo>
                    <a:pt x="52" y="204"/>
                  </a:lnTo>
                  <a:lnTo>
                    <a:pt x="52" y="201"/>
                  </a:lnTo>
                  <a:lnTo>
                    <a:pt x="42" y="190"/>
                  </a:lnTo>
                  <a:lnTo>
                    <a:pt x="27" y="202"/>
                  </a:lnTo>
                  <a:lnTo>
                    <a:pt x="12" y="201"/>
                  </a:lnTo>
                  <a:lnTo>
                    <a:pt x="8" y="206"/>
                  </a:lnTo>
                  <a:lnTo>
                    <a:pt x="3" y="197"/>
                  </a:lnTo>
                  <a:lnTo>
                    <a:pt x="3" y="197"/>
                  </a:lnTo>
                  <a:lnTo>
                    <a:pt x="1" y="201"/>
                  </a:lnTo>
                  <a:lnTo>
                    <a:pt x="0" y="199"/>
                  </a:lnTo>
                  <a:lnTo>
                    <a:pt x="6" y="187"/>
                  </a:lnTo>
                  <a:lnTo>
                    <a:pt x="5" y="173"/>
                  </a:lnTo>
                  <a:lnTo>
                    <a:pt x="15" y="167"/>
                  </a:lnTo>
                  <a:lnTo>
                    <a:pt x="20" y="156"/>
                  </a:lnTo>
                  <a:lnTo>
                    <a:pt x="17" y="143"/>
                  </a:lnTo>
                  <a:lnTo>
                    <a:pt x="12" y="134"/>
                  </a:lnTo>
                  <a:lnTo>
                    <a:pt x="20" y="134"/>
                  </a:lnTo>
                  <a:lnTo>
                    <a:pt x="23" y="124"/>
                  </a:lnTo>
                  <a:lnTo>
                    <a:pt x="23" y="121"/>
                  </a:lnTo>
                  <a:lnTo>
                    <a:pt x="13" y="107"/>
                  </a:lnTo>
                  <a:lnTo>
                    <a:pt x="13" y="104"/>
                  </a:lnTo>
                  <a:lnTo>
                    <a:pt x="22" y="100"/>
                  </a:lnTo>
                  <a:lnTo>
                    <a:pt x="22" y="99"/>
                  </a:lnTo>
                  <a:lnTo>
                    <a:pt x="17" y="92"/>
                  </a:lnTo>
                  <a:lnTo>
                    <a:pt x="17" y="88"/>
                  </a:lnTo>
                  <a:lnTo>
                    <a:pt x="8" y="85"/>
                  </a:lnTo>
                  <a:close/>
                </a:path>
              </a:pathLst>
            </a:custGeom>
            <a:grp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25" name="TextBox 124">
            <a:extLst>
              <a:ext uri="{FF2B5EF4-FFF2-40B4-BE49-F238E27FC236}">
                <a16:creationId xmlns:a16="http://schemas.microsoft.com/office/drawing/2014/main" id="{760C0CC7-E5F4-25B9-55B4-CAF126A0BC70}"/>
              </a:ext>
            </a:extLst>
          </p:cNvPr>
          <p:cNvSpPr txBox="1"/>
          <p:nvPr/>
        </p:nvSpPr>
        <p:spPr>
          <a:xfrm>
            <a:off x="234054" y="131085"/>
            <a:ext cx="7270332" cy="584775"/>
          </a:xfrm>
          <a:prstGeom prst="rect">
            <a:avLst/>
          </a:prstGeom>
          <a:noFill/>
        </p:spPr>
        <p:txBody>
          <a:bodyPr wrap="square" lIns="91440" tIns="45720" rIns="91440" bIns="45720" anchor="t">
            <a:spAutoFit/>
          </a:bodyPr>
          <a:lstStyle/>
          <a:p>
            <a:r>
              <a:rPr lang="en-US" sz="1600" b="1" dirty="0">
                <a:highlight>
                  <a:srgbClr val="FFFF00"/>
                </a:highlight>
              </a:rPr>
              <a:t>[Organization] </a:t>
            </a:r>
            <a:r>
              <a:rPr lang="en-US" sz="1600" b="1" dirty="0"/>
              <a:t>engaged local residents and organizations in </a:t>
            </a:r>
            <a:r>
              <a:rPr lang="en-US" sz="1600" b="1" dirty="0">
                <a:highlight>
                  <a:srgbClr val="FFFF00"/>
                </a:highlight>
              </a:rPr>
              <a:t>[X Community] </a:t>
            </a:r>
            <a:r>
              <a:rPr lang="en-US" sz="1600" b="1" dirty="0"/>
              <a:t>in a community exploration process to make healthy changes where people:</a:t>
            </a:r>
          </a:p>
        </p:txBody>
      </p:sp>
      <p:sp>
        <p:nvSpPr>
          <p:cNvPr id="137" name="TextBox 136">
            <a:extLst>
              <a:ext uri="{FF2B5EF4-FFF2-40B4-BE49-F238E27FC236}">
                <a16:creationId xmlns:a16="http://schemas.microsoft.com/office/drawing/2014/main" id="{55749DC1-DF82-1338-F258-329AC54A0EB8}"/>
              </a:ext>
            </a:extLst>
          </p:cNvPr>
          <p:cNvSpPr txBox="1"/>
          <p:nvPr/>
        </p:nvSpPr>
        <p:spPr>
          <a:xfrm>
            <a:off x="138020" y="3161111"/>
            <a:ext cx="3369642" cy="338554"/>
          </a:xfrm>
          <a:prstGeom prst="rect">
            <a:avLst/>
          </a:prstGeom>
          <a:noFill/>
        </p:spPr>
        <p:txBody>
          <a:bodyPr wrap="square">
            <a:spAutoFit/>
          </a:bodyPr>
          <a:lstStyle/>
          <a:p>
            <a:r>
              <a:rPr lang="en-US" sz="1600" b="1" dirty="0"/>
              <a:t>Steps Taken</a:t>
            </a:r>
          </a:p>
        </p:txBody>
      </p:sp>
      <p:sp>
        <p:nvSpPr>
          <p:cNvPr id="139" name="TextBox 138">
            <a:extLst>
              <a:ext uri="{FF2B5EF4-FFF2-40B4-BE49-F238E27FC236}">
                <a16:creationId xmlns:a16="http://schemas.microsoft.com/office/drawing/2014/main" id="{C61C3EE1-F736-92FA-297F-8665C5CDAC56}"/>
              </a:ext>
            </a:extLst>
          </p:cNvPr>
          <p:cNvSpPr txBox="1"/>
          <p:nvPr/>
        </p:nvSpPr>
        <p:spPr>
          <a:xfrm>
            <a:off x="8673319" y="4222295"/>
            <a:ext cx="5500976" cy="1169551"/>
          </a:xfrm>
          <a:prstGeom prst="rect">
            <a:avLst/>
          </a:prstGeom>
          <a:noFill/>
        </p:spPr>
        <p:txBody>
          <a:bodyPr wrap="square" lIns="91440" tIns="45720" rIns="91440" bIns="45720" rtlCol="0" anchor="t">
            <a:spAutoFit/>
          </a:bodyPr>
          <a:lstStyle/>
          <a:p>
            <a:r>
              <a:rPr lang="en-US" sz="1400" dirty="0"/>
              <a:t>The community exploration process cannot be done alone! Enter the names of organizations, partners, community champions, etc. that helped you complete the process. Be sure you include at least a general statement about acknowledging the residents (e.g., “Residents of X Community). </a:t>
            </a:r>
            <a:endParaRPr lang="en-US" sz="1400" b="1" dirty="0">
              <a:cs typeface="Calibri"/>
            </a:endParaRPr>
          </a:p>
        </p:txBody>
      </p:sp>
      <p:grpSp>
        <p:nvGrpSpPr>
          <p:cNvPr id="29" name="Group 28">
            <a:extLst>
              <a:ext uri="{FF2B5EF4-FFF2-40B4-BE49-F238E27FC236}">
                <a16:creationId xmlns:a16="http://schemas.microsoft.com/office/drawing/2014/main" id="{5467C56D-6FB7-AC2F-4F0C-14BDFE34F36F}"/>
              </a:ext>
            </a:extLst>
          </p:cNvPr>
          <p:cNvGrpSpPr/>
          <p:nvPr/>
        </p:nvGrpSpPr>
        <p:grpSpPr>
          <a:xfrm>
            <a:off x="2546991" y="1029817"/>
            <a:ext cx="620506" cy="735105"/>
            <a:chOff x="2402200" y="3051191"/>
            <a:chExt cx="620506" cy="735105"/>
          </a:xfrm>
        </p:grpSpPr>
        <p:sp>
          <p:nvSpPr>
            <p:cNvPr id="132" name="TextBox 131">
              <a:extLst>
                <a:ext uri="{FF2B5EF4-FFF2-40B4-BE49-F238E27FC236}">
                  <a16:creationId xmlns:a16="http://schemas.microsoft.com/office/drawing/2014/main" id="{C368B7B6-CF8A-C04A-A442-FEF7967DADE9}"/>
                </a:ext>
              </a:extLst>
            </p:cNvPr>
            <p:cNvSpPr txBox="1"/>
            <p:nvPr/>
          </p:nvSpPr>
          <p:spPr>
            <a:xfrm>
              <a:off x="2402200" y="3509297"/>
              <a:ext cx="620506" cy="276999"/>
            </a:xfrm>
            <a:prstGeom prst="rect">
              <a:avLst/>
            </a:prstGeom>
            <a:noFill/>
          </p:spPr>
          <p:txBody>
            <a:bodyPr wrap="square" rtlCol="0">
              <a:spAutoFit/>
            </a:bodyPr>
            <a:lstStyle/>
            <a:p>
              <a:pPr algn="ctr"/>
              <a:r>
                <a:rPr lang="en-US" sz="1200" dirty="0">
                  <a:solidFill>
                    <a:prstClr val="black"/>
                  </a:solidFill>
                </a:rPr>
                <a:t>Learn</a:t>
              </a:r>
            </a:p>
          </p:txBody>
        </p:sp>
        <p:grpSp>
          <p:nvGrpSpPr>
            <p:cNvPr id="11" name="Group 10">
              <a:extLst>
                <a:ext uri="{FF2B5EF4-FFF2-40B4-BE49-F238E27FC236}">
                  <a16:creationId xmlns:a16="http://schemas.microsoft.com/office/drawing/2014/main" id="{A4BDC811-F5FA-8148-47DC-45AAF25D20DA}"/>
                </a:ext>
              </a:extLst>
            </p:cNvPr>
            <p:cNvGrpSpPr/>
            <p:nvPr/>
          </p:nvGrpSpPr>
          <p:grpSpPr>
            <a:xfrm>
              <a:off x="2497569" y="3051191"/>
              <a:ext cx="429769" cy="429768"/>
              <a:chOff x="2507346" y="3050046"/>
              <a:chExt cx="429769" cy="429768"/>
            </a:xfrm>
          </p:grpSpPr>
          <p:sp>
            <p:nvSpPr>
              <p:cNvPr id="134" name="Oval 133">
                <a:extLst>
                  <a:ext uri="{FF2B5EF4-FFF2-40B4-BE49-F238E27FC236}">
                    <a16:creationId xmlns:a16="http://schemas.microsoft.com/office/drawing/2014/main" id="{234C20CB-217E-6541-9DFF-334E1E4FADDB}"/>
                  </a:ext>
                </a:extLst>
              </p:cNvPr>
              <p:cNvSpPr>
                <a:spLocks noChangeAspect="1"/>
              </p:cNvSpPr>
              <p:nvPr/>
            </p:nvSpPr>
            <p:spPr>
              <a:xfrm>
                <a:off x="2507346" y="3050046"/>
                <a:ext cx="429769" cy="429768"/>
              </a:xfrm>
              <a:prstGeom prst="ellipse">
                <a:avLst/>
              </a:prstGeom>
              <a:solidFill>
                <a:srgbClr val="1D3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A picture containing icon&#10;&#10;Description automatically generated">
                <a:extLst>
                  <a:ext uri="{FF2B5EF4-FFF2-40B4-BE49-F238E27FC236}">
                    <a16:creationId xmlns:a16="http://schemas.microsoft.com/office/drawing/2014/main" id="{DED8465B-9F5F-134E-A6C6-B77F6DEAB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490" y="3059190"/>
                <a:ext cx="411480" cy="411480"/>
              </a:xfrm>
              <a:prstGeom prst="rect">
                <a:avLst/>
              </a:prstGeom>
              <a:noFill/>
            </p:spPr>
          </p:pic>
        </p:grpSp>
      </p:grpSp>
      <p:grpSp>
        <p:nvGrpSpPr>
          <p:cNvPr id="31" name="Group 30">
            <a:extLst>
              <a:ext uri="{FF2B5EF4-FFF2-40B4-BE49-F238E27FC236}">
                <a16:creationId xmlns:a16="http://schemas.microsoft.com/office/drawing/2014/main" id="{1BEF0690-65AF-662C-7158-E330D46021F4}"/>
              </a:ext>
            </a:extLst>
          </p:cNvPr>
          <p:cNvGrpSpPr/>
          <p:nvPr/>
        </p:nvGrpSpPr>
        <p:grpSpPr>
          <a:xfrm>
            <a:off x="3265000" y="1029817"/>
            <a:ext cx="620506" cy="735105"/>
            <a:chOff x="3156075" y="3051191"/>
            <a:chExt cx="620506" cy="735105"/>
          </a:xfrm>
        </p:grpSpPr>
        <p:sp>
          <p:nvSpPr>
            <p:cNvPr id="128" name="TextBox 127">
              <a:extLst>
                <a:ext uri="{FF2B5EF4-FFF2-40B4-BE49-F238E27FC236}">
                  <a16:creationId xmlns:a16="http://schemas.microsoft.com/office/drawing/2014/main" id="{F3FC143B-030C-5A4D-9034-1C9F7C635D14}"/>
                </a:ext>
              </a:extLst>
            </p:cNvPr>
            <p:cNvSpPr txBox="1"/>
            <p:nvPr/>
          </p:nvSpPr>
          <p:spPr>
            <a:xfrm>
              <a:off x="3156075" y="3509297"/>
              <a:ext cx="620506" cy="276999"/>
            </a:xfrm>
            <a:prstGeom prst="rect">
              <a:avLst/>
            </a:prstGeom>
            <a:noFill/>
          </p:spPr>
          <p:txBody>
            <a:bodyPr wrap="square" rtlCol="0">
              <a:spAutoFit/>
            </a:bodyPr>
            <a:lstStyle/>
            <a:p>
              <a:pPr algn="ctr"/>
              <a:r>
                <a:rPr lang="en-US" sz="1200" dirty="0">
                  <a:solidFill>
                    <a:prstClr val="black"/>
                  </a:solidFill>
                </a:rPr>
                <a:t>Eat</a:t>
              </a:r>
            </a:p>
          </p:txBody>
        </p:sp>
        <p:grpSp>
          <p:nvGrpSpPr>
            <p:cNvPr id="13" name="Group 12">
              <a:extLst>
                <a:ext uri="{FF2B5EF4-FFF2-40B4-BE49-F238E27FC236}">
                  <a16:creationId xmlns:a16="http://schemas.microsoft.com/office/drawing/2014/main" id="{85097F90-98E9-E716-D57E-35D859DF4300}"/>
                </a:ext>
              </a:extLst>
            </p:cNvPr>
            <p:cNvGrpSpPr/>
            <p:nvPr/>
          </p:nvGrpSpPr>
          <p:grpSpPr>
            <a:xfrm>
              <a:off x="3251443" y="3051191"/>
              <a:ext cx="429770" cy="429769"/>
              <a:chOff x="3245556" y="3045182"/>
              <a:chExt cx="429770" cy="429769"/>
            </a:xfrm>
          </p:grpSpPr>
          <p:sp>
            <p:nvSpPr>
              <p:cNvPr id="130" name="Oval 129">
                <a:extLst>
                  <a:ext uri="{FF2B5EF4-FFF2-40B4-BE49-F238E27FC236}">
                    <a16:creationId xmlns:a16="http://schemas.microsoft.com/office/drawing/2014/main" id="{6BF8FAF9-83D7-8B44-AEF1-441173FB9960}"/>
                  </a:ext>
                </a:extLst>
              </p:cNvPr>
              <p:cNvSpPr>
                <a:spLocks noChangeAspect="1"/>
              </p:cNvSpPr>
              <p:nvPr/>
            </p:nvSpPr>
            <p:spPr>
              <a:xfrm>
                <a:off x="3245556" y="3045182"/>
                <a:ext cx="429770" cy="429769"/>
              </a:xfrm>
              <a:prstGeom prst="ellipse">
                <a:avLst/>
              </a:prstGeom>
              <a:solidFill>
                <a:srgbClr val="1D3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descr="Icon&#10;&#10;Description automatically generated">
                <a:extLst>
                  <a:ext uri="{FF2B5EF4-FFF2-40B4-BE49-F238E27FC236}">
                    <a16:creationId xmlns:a16="http://schemas.microsoft.com/office/drawing/2014/main" id="{7CB451B6-640B-1A4B-88AF-93FA1596D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701" y="3054326"/>
                <a:ext cx="411480" cy="411480"/>
              </a:xfrm>
              <a:prstGeom prst="rect">
                <a:avLst/>
              </a:prstGeom>
              <a:noFill/>
            </p:spPr>
          </p:pic>
        </p:grpSp>
      </p:grpSp>
      <p:grpSp>
        <p:nvGrpSpPr>
          <p:cNvPr id="35" name="Group 34">
            <a:extLst>
              <a:ext uri="{FF2B5EF4-FFF2-40B4-BE49-F238E27FC236}">
                <a16:creationId xmlns:a16="http://schemas.microsoft.com/office/drawing/2014/main" id="{D1A5FA2D-537A-66D4-B30B-614D9A491F70}"/>
              </a:ext>
            </a:extLst>
          </p:cNvPr>
          <p:cNvGrpSpPr/>
          <p:nvPr/>
        </p:nvGrpSpPr>
        <p:grpSpPr>
          <a:xfrm>
            <a:off x="4639137" y="1002032"/>
            <a:ext cx="620506" cy="733066"/>
            <a:chOff x="4527012" y="3053230"/>
            <a:chExt cx="620506" cy="733066"/>
          </a:xfrm>
        </p:grpSpPr>
        <p:sp>
          <p:nvSpPr>
            <p:cNvPr id="122" name="TextBox 121">
              <a:extLst>
                <a:ext uri="{FF2B5EF4-FFF2-40B4-BE49-F238E27FC236}">
                  <a16:creationId xmlns:a16="http://schemas.microsoft.com/office/drawing/2014/main" id="{672778C1-26E5-954D-B7F9-7702350D7F81}"/>
                </a:ext>
              </a:extLst>
            </p:cNvPr>
            <p:cNvSpPr txBox="1"/>
            <p:nvPr/>
          </p:nvSpPr>
          <p:spPr>
            <a:xfrm>
              <a:off x="4527012" y="3509297"/>
              <a:ext cx="620506" cy="276999"/>
            </a:xfrm>
            <a:prstGeom prst="rect">
              <a:avLst/>
            </a:prstGeom>
            <a:noFill/>
          </p:spPr>
          <p:txBody>
            <a:bodyPr wrap="square" rtlCol="0">
              <a:spAutoFit/>
            </a:bodyPr>
            <a:lstStyle>
              <a:defPPr>
                <a:defRPr lang="en-US"/>
              </a:defPPr>
              <a:lvl1pPr algn="ctr">
                <a:defRPr sz="1200">
                  <a:solidFill>
                    <a:prstClr val="black"/>
                  </a:solidFill>
                  <a:latin typeface="Arial Nova Light" panose="020B0304020202020204" pitchFamily="34" charset="0"/>
                </a:defRPr>
              </a:lvl1pPr>
            </a:lstStyle>
            <a:p>
              <a:r>
                <a:rPr lang="en-US" dirty="0">
                  <a:latin typeface="+mn-lt"/>
                </a:rPr>
                <a:t>Shop</a:t>
              </a:r>
            </a:p>
          </p:txBody>
        </p:sp>
        <p:grpSp>
          <p:nvGrpSpPr>
            <p:cNvPr id="15" name="Group 14">
              <a:extLst>
                <a:ext uri="{FF2B5EF4-FFF2-40B4-BE49-F238E27FC236}">
                  <a16:creationId xmlns:a16="http://schemas.microsoft.com/office/drawing/2014/main" id="{1FD86C3B-5526-7F81-EE00-F2B62B868F18}"/>
                </a:ext>
              </a:extLst>
            </p:cNvPr>
            <p:cNvGrpSpPr/>
            <p:nvPr/>
          </p:nvGrpSpPr>
          <p:grpSpPr>
            <a:xfrm>
              <a:off x="4624421" y="3053230"/>
              <a:ext cx="425689" cy="425690"/>
              <a:chOff x="4608136" y="3044683"/>
              <a:chExt cx="425689" cy="425690"/>
            </a:xfrm>
          </p:grpSpPr>
          <p:sp>
            <p:nvSpPr>
              <p:cNvPr id="123" name="Oval 122">
                <a:extLst>
                  <a:ext uri="{FF2B5EF4-FFF2-40B4-BE49-F238E27FC236}">
                    <a16:creationId xmlns:a16="http://schemas.microsoft.com/office/drawing/2014/main" id="{A8FDD061-3E89-3942-B4C0-FE8ED0D6EB79}"/>
                  </a:ext>
                </a:extLst>
              </p:cNvPr>
              <p:cNvSpPr>
                <a:spLocks noChangeAspect="1"/>
              </p:cNvSpPr>
              <p:nvPr/>
            </p:nvSpPr>
            <p:spPr>
              <a:xfrm>
                <a:off x="4608136" y="3044683"/>
                <a:ext cx="425689" cy="425690"/>
              </a:xfrm>
              <a:prstGeom prst="ellipse">
                <a:avLst/>
              </a:prstGeom>
              <a:solidFill>
                <a:srgbClr val="1D3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descr="Icon&#10;&#10;Description automatically generated">
                <a:extLst>
                  <a:ext uri="{FF2B5EF4-FFF2-40B4-BE49-F238E27FC236}">
                    <a16:creationId xmlns:a16="http://schemas.microsoft.com/office/drawing/2014/main" id="{2D4D0EF3-E035-1A42-8526-4D8D4BD81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5240" y="3051788"/>
                <a:ext cx="411480" cy="411480"/>
              </a:xfrm>
              <a:prstGeom prst="rect">
                <a:avLst/>
              </a:prstGeom>
              <a:noFill/>
              <a:ln>
                <a:noFill/>
              </a:ln>
            </p:spPr>
          </p:pic>
        </p:grpSp>
      </p:grpSp>
      <p:grpSp>
        <p:nvGrpSpPr>
          <p:cNvPr id="17" name="Group 16">
            <a:extLst>
              <a:ext uri="{FF2B5EF4-FFF2-40B4-BE49-F238E27FC236}">
                <a16:creationId xmlns:a16="http://schemas.microsoft.com/office/drawing/2014/main" id="{F35819A6-9AC0-5BF7-2D80-2A029E0E09FA}"/>
              </a:ext>
            </a:extLst>
          </p:cNvPr>
          <p:cNvGrpSpPr/>
          <p:nvPr/>
        </p:nvGrpSpPr>
        <p:grpSpPr>
          <a:xfrm>
            <a:off x="1828982" y="1011529"/>
            <a:ext cx="620506" cy="771681"/>
            <a:chOff x="1674560" y="3014615"/>
            <a:chExt cx="620506" cy="771681"/>
          </a:xfrm>
        </p:grpSpPr>
        <p:sp>
          <p:nvSpPr>
            <p:cNvPr id="136" name="TextBox 135">
              <a:extLst>
                <a:ext uri="{FF2B5EF4-FFF2-40B4-BE49-F238E27FC236}">
                  <a16:creationId xmlns:a16="http://schemas.microsoft.com/office/drawing/2014/main" id="{A471881B-1DF2-EC48-B48D-CF7B79AB10AE}"/>
                </a:ext>
              </a:extLst>
            </p:cNvPr>
            <p:cNvSpPr txBox="1"/>
            <p:nvPr/>
          </p:nvSpPr>
          <p:spPr>
            <a:xfrm>
              <a:off x="1674560" y="3509297"/>
              <a:ext cx="620506" cy="276999"/>
            </a:xfrm>
            <a:prstGeom prst="rect">
              <a:avLst/>
            </a:prstGeom>
            <a:noFill/>
          </p:spPr>
          <p:txBody>
            <a:bodyPr wrap="square" rtlCol="0">
              <a:spAutoFit/>
            </a:bodyPr>
            <a:lstStyle/>
            <a:p>
              <a:pPr algn="ctr"/>
              <a:r>
                <a:rPr lang="en-US" sz="1200" dirty="0">
                  <a:solidFill>
                    <a:prstClr val="black"/>
                  </a:solidFill>
                </a:rPr>
                <a:t>Live</a:t>
              </a:r>
            </a:p>
          </p:txBody>
        </p:sp>
        <p:grpSp>
          <p:nvGrpSpPr>
            <p:cNvPr id="10" name="Group 9">
              <a:extLst>
                <a:ext uri="{FF2B5EF4-FFF2-40B4-BE49-F238E27FC236}">
                  <a16:creationId xmlns:a16="http://schemas.microsoft.com/office/drawing/2014/main" id="{2EC4AC6C-D876-FF63-2BA6-9ECC11FD1C91}"/>
                </a:ext>
              </a:extLst>
            </p:cNvPr>
            <p:cNvGrpSpPr/>
            <p:nvPr/>
          </p:nvGrpSpPr>
          <p:grpSpPr>
            <a:xfrm>
              <a:off x="1733353" y="3014615"/>
              <a:ext cx="502920" cy="502920"/>
              <a:chOff x="1792485" y="3016481"/>
              <a:chExt cx="502920" cy="502920"/>
            </a:xfrm>
          </p:grpSpPr>
          <p:sp>
            <p:nvSpPr>
              <p:cNvPr id="138" name="Oval 137">
                <a:extLst>
                  <a:ext uri="{FF2B5EF4-FFF2-40B4-BE49-F238E27FC236}">
                    <a16:creationId xmlns:a16="http://schemas.microsoft.com/office/drawing/2014/main" id="{E27AFBC2-B791-6746-A9E6-EDA254D96CF8}"/>
                  </a:ext>
                </a:extLst>
              </p:cNvPr>
              <p:cNvSpPr>
                <a:spLocks noChangeAspect="1"/>
              </p:cNvSpPr>
              <p:nvPr/>
            </p:nvSpPr>
            <p:spPr>
              <a:xfrm>
                <a:off x="1829061" y="3053058"/>
                <a:ext cx="429769" cy="429767"/>
              </a:xfrm>
              <a:prstGeom prst="ellipse">
                <a:avLst/>
              </a:prstGeom>
              <a:solidFill>
                <a:srgbClr val="1D3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descr="Icon&#10;&#10;Description automatically generated">
                <a:extLst>
                  <a:ext uri="{FF2B5EF4-FFF2-40B4-BE49-F238E27FC236}">
                    <a16:creationId xmlns:a16="http://schemas.microsoft.com/office/drawing/2014/main" id="{1C17CCBB-ACDC-5A4B-95C2-2A53CAA0E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2485" y="3016481"/>
                <a:ext cx="502920" cy="502920"/>
              </a:xfrm>
              <a:prstGeom prst="rect">
                <a:avLst/>
              </a:prstGeom>
              <a:noFill/>
            </p:spPr>
          </p:pic>
        </p:grpSp>
      </p:grpSp>
      <p:grpSp>
        <p:nvGrpSpPr>
          <p:cNvPr id="37" name="Group 36">
            <a:extLst>
              <a:ext uri="{FF2B5EF4-FFF2-40B4-BE49-F238E27FC236}">
                <a16:creationId xmlns:a16="http://schemas.microsoft.com/office/drawing/2014/main" id="{03680A3F-C3C2-E56A-FC00-44552CCCB702}"/>
              </a:ext>
            </a:extLst>
          </p:cNvPr>
          <p:cNvGrpSpPr/>
          <p:nvPr/>
        </p:nvGrpSpPr>
        <p:grpSpPr>
          <a:xfrm>
            <a:off x="5357144" y="1002033"/>
            <a:ext cx="620506" cy="733064"/>
            <a:chOff x="5264603" y="3053232"/>
            <a:chExt cx="620506" cy="733064"/>
          </a:xfrm>
        </p:grpSpPr>
        <p:sp>
          <p:nvSpPr>
            <p:cNvPr id="120" name="TextBox 119">
              <a:extLst>
                <a:ext uri="{FF2B5EF4-FFF2-40B4-BE49-F238E27FC236}">
                  <a16:creationId xmlns:a16="http://schemas.microsoft.com/office/drawing/2014/main" id="{061304E5-61C5-CA40-80BA-DBDC59658A17}"/>
                </a:ext>
              </a:extLst>
            </p:cNvPr>
            <p:cNvSpPr txBox="1"/>
            <p:nvPr/>
          </p:nvSpPr>
          <p:spPr>
            <a:xfrm>
              <a:off x="5264603" y="3509297"/>
              <a:ext cx="620506" cy="276999"/>
            </a:xfrm>
            <a:prstGeom prst="rect">
              <a:avLst/>
            </a:prstGeom>
            <a:noFill/>
          </p:spPr>
          <p:txBody>
            <a:bodyPr wrap="square" rtlCol="0">
              <a:spAutoFit/>
            </a:bodyPr>
            <a:lstStyle>
              <a:defPPr>
                <a:defRPr lang="en-US"/>
              </a:defPPr>
              <a:lvl1pPr algn="ctr">
                <a:defRPr sz="1200">
                  <a:solidFill>
                    <a:prstClr val="black"/>
                  </a:solidFill>
                  <a:latin typeface="Arial Nova Light" panose="020B0304020202020204" pitchFamily="34" charset="0"/>
                </a:defRPr>
              </a:lvl1pPr>
            </a:lstStyle>
            <a:p>
              <a:r>
                <a:rPr lang="en-US" dirty="0">
                  <a:latin typeface="+mn-lt"/>
                </a:rPr>
                <a:t>Work</a:t>
              </a:r>
            </a:p>
          </p:txBody>
        </p:sp>
        <p:grpSp>
          <p:nvGrpSpPr>
            <p:cNvPr id="16" name="Group 15">
              <a:extLst>
                <a:ext uri="{FF2B5EF4-FFF2-40B4-BE49-F238E27FC236}">
                  <a16:creationId xmlns:a16="http://schemas.microsoft.com/office/drawing/2014/main" id="{4162F872-64DD-755D-68C4-8C58C3B603A4}"/>
                </a:ext>
              </a:extLst>
            </p:cNvPr>
            <p:cNvGrpSpPr/>
            <p:nvPr/>
          </p:nvGrpSpPr>
          <p:grpSpPr>
            <a:xfrm>
              <a:off x="5362012" y="3053232"/>
              <a:ext cx="425688" cy="425687"/>
              <a:chOff x="5340650" y="3037229"/>
              <a:chExt cx="425688" cy="425687"/>
            </a:xfrm>
          </p:grpSpPr>
          <p:sp>
            <p:nvSpPr>
              <p:cNvPr id="121" name="Oval 120">
                <a:extLst>
                  <a:ext uri="{FF2B5EF4-FFF2-40B4-BE49-F238E27FC236}">
                    <a16:creationId xmlns:a16="http://schemas.microsoft.com/office/drawing/2014/main" id="{97A72BB0-F9DC-E74B-B129-AB3135952B22}"/>
                  </a:ext>
                </a:extLst>
              </p:cNvPr>
              <p:cNvSpPr>
                <a:spLocks noChangeAspect="1"/>
              </p:cNvSpPr>
              <p:nvPr/>
            </p:nvSpPr>
            <p:spPr>
              <a:xfrm>
                <a:off x="5340650" y="3037229"/>
                <a:ext cx="425688" cy="425687"/>
              </a:xfrm>
              <a:prstGeom prst="ellipse">
                <a:avLst/>
              </a:prstGeom>
              <a:solidFill>
                <a:srgbClr val="1D3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descr="A picture containing icon&#10;&#10;Description automatically generated">
                <a:extLst>
                  <a:ext uri="{FF2B5EF4-FFF2-40B4-BE49-F238E27FC236}">
                    <a16:creationId xmlns:a16="http://schemas.microsoft.com/office/drawing/2014/main" id="{26F12728-BFBB-174D-8FF3-4E86B557B2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7754" y="3044332"/>
                <a:ext cx="411480" cy="411480"/>
              </a:xfrm>
              <a:prstGeom prst="rect">
                <a:avLst/>
              </a:prstGeom>
              <a:noFill/>
            </p:spPr>
          </p:pic>
        </p:grpSp>
      </p:grpSp>
      <p:grpSp>
        <p:nvGrpSpPr>
          <p:cNvPr id="33" name="Group 32">
            <a:extLst>
              <a:ext uri="{FF2B5EF4-FFF2-40B4-BE49-F238E27FC236}">
                <a16:creationId xmlns:a16="http://schemas.microsoft.com/office/drawing/2014/main" id="{18A342F7-574A-E2C7-DE16-6F334ED1680C}"/>
              </a:ext>
            </a:extLst>
          </p:cNvPr>
          <p:cNvGrpSpPr/>
          <p:nvPr/>
        </p:nvGrpSpPr>
        <p:grpSpPr>
          <a:xfrm>
            <a:off x="3921128" y="982725"/>
            <a:ext cx="620506" cy="771681"/>
            <a:chOff x="3791202" y="3014615"/>
            <a:chExt cx="620506" cy="771681"/>
          </a:xfrm>
        </p:grpSpPr>
        <p:sp>
          <p:nvSpPr>
            <p:cNvPr id="124" name="TextBox 123">
              <a:extLst>
                <a:ext uri="{FF2B5EF4-FFF2-40B4-BE49-F238E27FC236}">
                  <a16:creationId xmlns:a16="http://schemas.microsoft.com/office/drawing/2014/main" id="{4A4F7372-72DF-B04D-9659-DF024A9FCFB3}"/>
                </a:ext>
              </a:extLst>
            </p:cNvPr>
            <p:cNvSpPr txBox="1"/>
            <p:nvPr/>
          </p:nvSpPr>
          <p:spPr>
            <a:xfrm>
              <a:off x="3791202" y="3509297"/>
              <a:ext cx="620506" cy="276999"/>
            </a:xfrm>
            <a:prstGeom prst="rect">
              <a:avLst/>
            </a:prstGeom>
            <a:noFill/>
          </p:spPr>
          <p:txBody>
            <a:bodyPr wrap="square" rtlCol="0">
              <a:spAutoFit/>
            </a:bodyPr>
            <a:lstStyle/>
            <a:p>
              <a:pPr algn="ctr"/>
              <a:r>
                <a:rPr lang="en-US" sz="1200" dirty="0">
                  <a:solidFill>
                    <a:prstClr val="black"/>
                  </a:solidFill>
                </a:rPr>
                <a:t>Play</a:t>
              </a:r>
            </a:p>
          </p:txBody>
        </p:sp>
        <p:grpSp>
          <p:nvGrpSpPr>
            <p:cNvPr id="14" name="Group 13">
              <a:extLst>
                <a:ext uri="{FF2B5EF4-FFF2-40B4-BE49-F238E27FC236}">
                  <a16:creationId xmlns:a16="http://schemas.microsoft.com/office/drawing/2014/main" id="{F50C57EA-6E4D-728F-579E-BF88576F8B9F}"/>
                </a:ext>
              </a:extLst>
            </p:cNvPr>
            <p:cNvGrpSpPr/>
            <p:nvPr/>
          </p:nvGrpSpPr>
          <p:grpSpPr>
            <a:xfrm>
              <a:off x="3849995" y="3014615"/>
              <a:ext cx="502920" cy="502920"/>
              <a:chOff x="3893945" y="3012750"/>
              <a:chExt cx="502920" cy="502920"/>
            </a:xfrm>
          </p:grpSpPr>
          <p:sp>
            <p:nvSpPr>
              <p:cNvPr id="126" name="Oval 125">
                <a:extLst>
                  <a:ext uri="{FF2B5EF4-FFF2-40B4-BE49-F238E27FC236}">
                    <a16:creationId xmlns:a16="http://schemas.microsoft.com/office/drawing/2014/main" id="{D35E3035-D603-1C4A-B942-5CA3BF6BBBF7}"/>
                  </a:ext>
                </a:extLst>
              </p:cNvPr>
              <p:cNvSpPr>
                <a:spLocks noChangeAspect="1"/>
              </p:cNvSpPr>
              <p:nvPr/>
            </p:nvSpPr>
            <p:spPr>
              <a:xfrm>
                <a:off x="3930521" y="3049326"/>
                <a:ext cx="429769" cy="429769"/>
              </a:xfrm>
              <a:prstGeom prst="ellipse">
                <a:avLst/>
              </a:prstGeom>
              <a:solidFill>
                <a:srgbClr val="1D3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descr="A picture containing icon&#10;&#10;Description automatically generated">
                <a:extLst>
                  <a:ext uri="{FF2B5EF4-FFF2-40B4-BE49-F238E27FC236}">
                    <a16:creationId xmlns:a16="http://schemas.microsoft.com/office/drawing/2014/main" id="{E2C1A56C-334A-DE40-8153-0197664553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3945" y="3012750"/>
                <a:ext cx="502920" cy="502920"/>
              </a:xfrm>
              <a:prstGeom prst="rect">
                <a:avLst/>
              </a:prstGeom>
              <a:noFill/>
            </p:spPr>
          </p:pic>
        </p:grpSp>
      </p:grpSp>
      <p:sp>
        <p:nvSpPr>
          <p:cNvPr id="48" name="TextBox 47">
            <a:extLst>
              <a:ext uri="{FF2B5EF4-FFF2-40B4-BE49-F238E27FC236}">
                <a16:creationId xmlns:a16="http://schemas.microsoft.com/office/drawing/2014/main" id="{FFB8EF76-62FF-0053-1804-9A2310CBD052}"/>
              </a:ext>
            </a:extLst>
          </p:cNvPr>
          <p:cNvSpPr txBox="1"/>
          <p:nvPr/>
        </p:nvSpPr>
        <p:spPr>
          <a:xfrm>
            <a:off x="234054" y="1808889"/>
            <a:ext cx="7270332" cy="954107"/>
          </a:xfrm>
          <a:prstGeom prst="rect">
            <a:avLst/>
          </a:prstGeom>
          <a:noFill/>
        </p:spPr>
        <p:txBody>
          <a:bodyPr wrap="square" lIns="91440" tIns="45720" rIns="91440" bIns="45720" anchor="t">
            <a:spAutoFit/>
          </a:bodyPr>
          <a:lstStyle/>
          <a:p>
            <a:r>
              <a:rPr lang="en-US" sz="1400" dirty="0"/>
              <a:t>The community exploration process brings people together to talk about how to make our community healthier, building on existing assets and efforts. This initiative is part of healthy eating and active living programming supported by Supplemental Nutrition Assistance Program Education (SNAP-Ed) at Michigan Fitness Foundation.</a:t>
            </a:r>
          </a:p>
        </p:txBody>
      </p:sp>
      <p:grpSp>
        <p:nvGrpSpPr>
          <p:cNvPr id="49" name="Group 48">
            <a:extLst>
              <a:ext uri="{FF2B5EF4-FFF2-40B4-BE49-F238E27FC236}">
                <a16:creationId xmlns:a16="http://schemas.microsoft.com/office/drawing/2014/main" id="{8F5BFA0F-760B-4411-4DCB-7B590768E7A3}"/>
              </a:ext>
            </a:extLst>
          </p:cNvPr>
          <p:cNvGrpSpPr/>
          <p:nvPr/>
        </p:nvGrpSpPr>
        <p:grpSpPr>
          <a:xfrm>
            <a:off x="261321" y="3689963"/>
            <a:ext cx="4194883" cy="524165"/>
            <a:chOff x="168262" y="2292571"/>
            <a:chExt cx="4194883" cy="524165"/>
          </a:xfrm>
        </p:grpSpPr>
        <p:sp>
          <p:nvSpPr>
            <p:cNvPr id="3" name="TextBox 2">
              <a:extLst>
                <a:ext uri="{FF2B5EF4-FFF2-40B4-BE49-F238E27FC236}">
                  <a16:creationId xmlns:a16="http://schemas.microsoft.com/office/drawing/2014/main" id="{F6B38085-DC8C-0930-A464-B6162D535F83}"/>
                </a:ext>
              </a:extLst>
            </p:cNvPr>
            <p:cNvSpPr txBox="1"/>
            <p:nvPr/>
          </p:nvSpPr>
          <p:spPr>
            <a:xfrm>
              <a:off x="654581" y="2293043"/>
              <a:ext cx="3708564" cy="523220"/>
            </a:xfrm>
            <a:prstGeom prst="rect">
              <a:avLst/>
            </a:prstGeom>
            <a:noFill/>
          </p:spPr>
          <p:txBody>
            <a:bodyPr wrap="square">
              <a:spAutoFit/>
            </a:bodyPr>
            <a:lstStyle/>
            <a:p>
              <a:r>
                <a:rPr lang="en-US" sz="1400" dirty="0">
                  <a:highlight>
                    <a:srgbClr val="FFFF00"/>
                  </a:highlight>
                </a:rPr>
                <a:t>[Insert method(s)] </a:t>
              </a:r>
              <a:r>
                <a:rPr lang="en-US" sz="1400" dirty="0"/>
                <a:t>with </a:t>
              </a:r>
              <a:r>
                <a:rPr lang="en-US" sz="1400" dirty="0">
                  <a:highlight>
                    <a:srgbClr val="FFFF00"/>
                  </a:highlight>
                </a:rPr>
                <a:t>[type(s) of community member(s)]</a:t>
              </a:r>
              <a:r>
                <a:rPr lang="en-US" sz="1400" dirty="0"/>
                <a:t> to discover community need. </a:t>
              </a:r>
            </a:p>
          </p:txBody>
        </p:sp>
        <p:pic>
          <p:nvPicPr>
            <p:cNvPr id="58" name="Graphic 57" descr="Badge 1 with solid fill">
              <a:extLst>
                <a:ext uri="{FF2B5EF4-FFF2-40B4-BE49-F238E27FC236}">
                  <a16:creationId xmlns:a16="http://schemas.microsoft.com/office/drawing/2014/main" id="{48289E6D-4F41-3EDF-E14B-5BFF503384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8262" y="2292571"/>
              <a:ext cx="524165" cy="524165"/>
            </a:xfrm>
            <a:prstGeom prst="rect">
              <a:avLst/>
            </a:prstGeom>
          </p:spPr>
        </p:pic>
      </p:grpSp>
      <p:sp>
        <p:nvSpPr>
          <p:cNvPr id="449" name="TextBox 448">
            <a:extLst>
              <a:ext uri="{FF2B5EF4-FFF2-40B4-BE49-F238E27FC236}">
                <a16:creationId xmlns:a16="http://schemas.microsoft.com/office/drawing/2014/main" id="{36BD5D64-5A70-38E4-FB48-0EF88F666634}"/>
              </a:ext>
            </a:extLst>
          </p:cNvPr>
          <p:cNvSpPr txBox="1"/>
          <p:nvPr/>
        </p:nvSpPr>
        <p:spPr>
          <a:xfrm>
            <a:off x="-5344399" y="2491271"/>
            <a:ext cx="4784791" cy="954107"/>
          </a:xfrm>
          <a:prstGeom prst="rect">
            <a:avLst/>
          </a:prstGeom>
          <a:noFill/>
        </p:spPr>
        <p:txBody>
          <a:bodyPr wrap="square" lIns="91440" tIns="45720" rIns="91440" bIns="45720" anchor="t">
            <a:spAutoFit/>
          </a:bodyPr>
          <a:lstStyle/>
          <a:p>
            <a:r>
              <a:rPr lang="en-US" sz="1400" dirty="0"/>
              <a:t>Think about what kind of engagement you did in Step 1 (Discovery). In the highlighted areas of the first sentence, enter the specific things you did to contribute to the community discovery phase.</a:t>
            </a:r>
          </a:p>
        </p:txBody>
      </p:sp>
      <p:sp>
        <p:nvSpPr>
          <p:cNvPr id="2" name="TextBox 1">
            <a:extLst>
              <a:ext uri="{FF2B5EF4-FFF2-40B4-BE49-F238E27FC236}">
                <a16:creationId xmlns:a16="http://schemas.microsoft.com/office/drawing/2014/main" id="{3A5A2666-9493-0343-21FB-EEDA622F3FE1}"/>
              </a:ext>
            </a:extLst>
          </p:cNvPr>
          <p:cNvSpPr txBox="1"/>
          <p:nvPr/>
        </p:nvSpPr>
        <p:spPr>
          <a:xfrm>
            <a:off x="5750647" y="5899629"/>
            <a:ext cx="2021753" cy="338554"/>
          </a:xfrm>
          <a:prstGeom prst="rect">
            <a:avLst/>
          </a:prstGeom>
          <a:noFill/>
        </p:spPr>
        <p:txBody>
          <a:bodyPr wrap="square">
            <a:spAutoFit/>
          </a:bodyPr>
          <a:lstStyle/>
          <a:p>
            <a:r>
              <a:rPr lang="en-US" sz="1600" b="1" dirty="0"/>
              <a:t>Community Context</a:t>
            </a:r>
          </a:p>
        </p:txBody>
      </p:sp>
      <p:grpSp>
        <p:nvGrpSpPr>
          <p:cNvPr id="50" name="Group 49">
            <a:extLst>
              <a:ext uri="{FF2B5EF4-FFF2-40B4-BE49-F238E27FC236}">
                <a16:creationId xmlns:a16="http://schemas.microsoft.com/office/drawing/2014/main" id="{BF957B59-BAC9-01A8-262A-554E9580B999}"/>
              </a:ext>
            </a:extLst>
          </p:cNvPr>
          <p:cNvGrpSpPr/>
          <p:nvPr/>
        </p:nvGrpSpPr>
        <p:grpSpPr>
          <a:xfrm>
            <a:off x="261321" y="4337720"/>
            <a:ext cx="4255612" cy="524165"/>
            <a:chOff x="167207" y="3149957"/>
            <a:chExt cx="4255612" cy="524165"/>
          </a:xfrm>
        </p:grpSpPr>
        <p:pic>
          <p:nvPicPr>
            <p:cNvPr id="55" name="Graphic 54" descr="Badge with solid fill">
              <a:extLst>
                <a:ext uri="{FF2B5EF4-FFF2-40B4-BE49-F238E27FC236}">
                  <a16:creationId xmlns:a16="http://schemas.microsoft.com/office/drawing/2014/main" id="{5AFD69E4-7C44-1406-4437-AF95843FBF8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7207" y="3149957"/>
              <a:ext cx="524165" cy="524165"/>
            </a:xfrm>
            <a:prstGeom prst="rect">
              <a:avLst/>
            </a:prstGeom>
          </p:spPr>
        </p:pic>
        <p:sp>
          <p:nvSpPr>
            <p:cNvPr id="12" name="TextBox 11">
              <a:extLst>
                <a:ext uri="{FF2B5EF4-FFF2-40B4-BE49-F238E27FC236}">
                  <a16:creationId xmlns:a16="http://schemas.microsoft.com/office/drawing/2014/main" id="{35554262-F7E0-B219-13CD-1B72FE16AA7A}"/>
                </a:ext>
              </a:extLst>
            </p:cNvPr>
            <p:cNvSpPr txBox="1"/>
            <p:nvPr/>
          </p:nvSpPr>
          <p:spPr>
            <a:xfrm>
              <a:off x="706499" y="3150429"/>
              <a:ext cx="3716320" cy="523220"/>
            </a:xfrm>
            <a:prstGeom prst="rect">
              <a:avLst/>
            </a:prstGeom>
            <a:noFill/>
          </p:spPr>
          <p:txBody>
            <a:bodyPr wrap="square">
              <a:spAutoFit/>
            </a:bodyPr>
            <a:lstStyle/>
            <a:p>
              <a:r>
                <a:rPr lang="en-US" sz="1400" dirty="0"/>
                <a:t>Summarized the information we gathered and prioritized top issues.</a:t>
              </a:r>
            </a:p>
          </p:txBody>
        </p:sp>
      </p:grpSp>
      <p:grpSp>
        <p:nvGrpSpPr>
          <p:cNvPr id="51" name="Group 50">
            <a:extLst>
              <a:ext uri="{FF2B5EF4-FFF2-40B4-BE49-F238E27FC236}">
                <a16:creationId xmlns:a16="http://schemas.microsoft.com/office/drawing/2014/main" id="{407E783C-8DAA-87BF-D5F8-F356540868B5}"/>
              </a:ext>
            </a:extLst>
          </p:cNvPr>
          <p:cNvGrpSpPr/>
          <p:nvPr/>
        </p:nvGrpSpPr>
        <p:grpSpPr>
          <a:xfrm>
            <a:off x="261321" y="4985478"/>
            <a:ext cx="4426454" cy="524165"/>
            <a:chOff x="168262" y="4553479"/>
            <a:chExt cx="4426454" cy="524165"/>
          </a:xfrm>
        </p:grpSpPr>
        <p:pic>
          <p:nvPicPr>
            <p:cNvPr id="53" name="Graphic 52" descr="Badge 3 with solid fill">
              <a:extLst>
                <a:ext uri="{FF2B5EF4-FFF2-40B4-BE49-F238E27FC236}">
                  <a16:creationId xmlns:a16="http://schemas.microsoft.com/office/drawing/2014/main" id="{A651BF5C-01F2-63FC-DB92-1CB6ACBAC7A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8262" y="4553479"/>
              <a:ext cx="524165" cy="524165"/>
            </a:xfrm>
            <a:prstGeom prst="rect">
              <a:avLst/>
            </a:prstGeom>
          </p:spPr>
        </p:pic>
        <p:sp>
          <p:nvSpPr>
            <p:cNvPr id="38" name="TextBox 37">
              <a:extLst>
                <a:ext uri="{FF2B5EF4-FFF2-40B4-BE49-F238E27FC236}">
                  <a16:creationId xmlns:a16="http://schemas.microsoft.com/office/drawing/2014/main" id="{911D2B9E-0784-6AA9-E87C-72549DB610A8}"/>
                </a:ext>
              </a:extLst>
            </p:cNvPr>
            <p:cNvSpPr txBox="1"/>
            <p:nvPr/>
          </p:nvSpPr>
          <p:spPr>
            <a:xfrm>
              <a:off x="714325" y="4553951"/>
              <a:ext cx="3880391" cy="523220"/>
            </a:xfrm>
            <a:prstGeom prst="rect">
              <a:avLst/>
            </a:prstGeom>
            <a:noFill/>
          </p:spPr>
          <p:txBody>
            <a:bodyPr wrap="square">
              <a:spAutoFit/>
            </a:bodyPr>
            <a:lstStyle/>
            <a:p>
              <a:r>
                <a:rPr lang="en-US" sz="1400" dirty="0"/>
                <a:t>Created an action plan based to work towards community change related to the top issues. </a:t>
              </a:r>
            </a:p>
          </p:txBody>
        </p:sp>
      </p:grpSp>
      <p:sp>
        <p:nvSpPr>
          <p:cNvPr id="42" name="TextBox 41">
            <a:extLst>
              <a:ext uri="{FF2B5EF4-FFF2-40B4-BE49-F238E27FC236}">
                <a16:creationId xmlns:a16="http://schemas.microsoft.com/office/drawing/2014/main" id="{FC9F90F6-B8E4-C209-6C3E-61709F0E5088}"/>
              </a:ext>
            </a:extLst>
          </p:cNvPr>
          <p:cNvSpPr txBox="1"/>
          <p:nvPr/>
        </p:nvSpPr>
        <p:spPr>
          <a:xfrm>
            <a:off x="-5296180" y="6965712"/>
            <a:ext cx="4256324" cy="2677656"/>
          </a:xfrm>
          <a:prstGeom prst="rect">
            <a:avLst/>
          </a:prstGeom>
          <a:noFill/>
        </p:spPr>
        <p:txBody>
          <a:bodyPr wrap="square" numCol="2">
            <a:spAutoFit/>
          </a:bodyPr>
          <a:lstStyle/>
          <a:p>
            <a:pPr marL="285750" indent="-285750">
              <a:buFont typeface="Arial" panose="020B0604020202020204" pitchFamily="34" charset="0"/>
              <a:buChar char="•"/>
            </a:pPr>
            <a:r>
              <a:rPr lang="en-US" sz="1400" dirty="0"/>
              <a:t>Residents </a:t>
            </a:r>
          </a:p>
          <a:p>
            <a:pPr marL="285750" indent="-285750">
              <a:buFont typeface="Arial" panose="020B0604020202020204" pitchFamily="34" charset="0"/>
              <a:buChar char="•"/>
            </a:pPr>
            <a:r>
              <a:rPr lang="en-US" sz="1400" dirty="0"/>
              <a:t>Culture </a:t>
            </a:r>
          </a:p>
          <a:p>
            <a:pPr marL="285750" indent="-285750">
              <a:buFont typeface="Arial" panose="020B0604020202020204" pitchFamily="34" charset="0"/>
              <a:buChar char="•"/>
            </a:pPr>
            <a:r>
              <a:rPr lang="en-US" sz="1400" dirty="0"/>
              <a:t>History </a:t>
            </a:r>
          </a:p>
          <a:p>
            <a:pPr marL="285750" indent="-285750">
              <a:buFont typeface="Arial" panose="020B0604020202020204" pitchFamily="34" charset="0"/>
              <a:buChar char="•"/>
            </a:pPr>
            <a:r>
              <a:rPr lang="en-US" sz="1400" dirty="0"/>
              <a:t>Business  </a:t>
            </a:r>
          </a:p>
          <a:p>
            <a:pPr marL="285750" indent="-285750">
              <a:buFont typeface="Arial" panose="020B0604020202020204" pitchFamily="34" charset="0"/>
              <a:buChar char="•"/>
            </a:pPr>
            <a:r>
              <a:rPr lang="en-US" sz="1400" dirty="0"/>
              <a:t>Government  </a:t>
            </a:r>
          </a:p>
          <a:p>
            <a:pPr marL="285750" indent="-285750">
              <a:buFont typeface="Arial" panose="020B0604020202020204" pitchFamily="34" charset="0"/>
              <a:buChar char="•"/>
            </a:pPr>
            <a:r>
              <a:rPr lang="en-US" sz="1400" dirty="0"/>
              <a:t>Nonprofits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r>
              <a:rPr lang="en-US" sz="1400" dirty="0"/>
              <a:t> </a:t>
            </a:r>
          </a:p>
          <a:p>
            <a:pPr marL="285750" indent="-285750">
              <a:buFont typeface="Arial" panose="020B0604020202020204" pitchFamily="34" charset="0"/>
              <a:buChar char="•"/>
            </a:pPr>
            <a:r>
              <a:rPr lang="en-US" sz="1400" dirty="0"/>
              <a:t>Programs</a:t>
            </a:r>
          </a:p>
          <a:p>
            <a:pPr marL="285750" indent="-285750">
              <a:buFont typeface="Arial" panose="020B0604020202020204" pitchFamily="34" charset="0"/>
              <a:buChar char="•"/>
            </a:pPr>
            <a:r>
              <a:rPr lang="en-US" sz="1400" dirty="0"/>
              <a:t>Policies  </a:t>
            </a:r>
          </a:p>
          <a:p>
            <a:pPr marL="285750" indent="-285750">
              <a:buFont typeface="Arial" panose="020B0604020202020204" pitchFamily="34" charset="0"/>
              <a:buChar char="•"/>
            </a:pPr>
            <a:r>
              <a:rPr lang="en-US" sz="1400" dirty="0"/>
              <a:t>Plans </a:t>
            </a:r>
          </a:p>
          <a:p>
            <a:pPr marL="285750" indent="-285750">
              <a:buFont typeface="Arial" panose="020B0604020202020204" pitchFamily="34" charset="0"/>
              <a:buChar char="•"/>
            </a:pPr>
            <a:r>
              <a:rPr lang="en-US" sz="1400" dirty="0"/>
              <a:t>Systems </a:t>
            </a:r>
          </a:p>
          <a:p>
            <a:pPr marL="285750" indent="-285750">
              <a:buFont typeface="Arial" panose="020B0604020202020204" pitchFamily="34" charset="0"/>
              <a:buChar char="•"/>
            </a:pPr>
            <a:r>
              <a:rPr lang="en-US" sz="1400" dirty="0"/>
              <a:t>Resources </a:t>
            </a:r>
          </a:p>
          <a:p>
            <a:pPr marL="285750" indent="-285750">
              <a:buFont typeface="Arial" panose="020B0604020202020204" pitchFamily="34" charset="0"/>
              <a:buChar char="•"/>
            </a:pPr>
            <a:r>
              <a:rPr lang="en-US" sz="1400" dirty="0"/>
              <a:t>Environments (physical) </a:t>
            </a:r>
          </a:p>
        </p:txBody>
      </p:sp>
      <p:sp>
        <p:nvSpPr>
          <p:cNvPr id="56" name="TextBox 55">
            <a:extLst>
              <a:ext uri="{FF2B5EF4-FFF2-40B4-BE49-F238E27FC236}">
                <a16:creationId xmlns:a16="http://schemas.microsoft.com/office/drawing/2014/main" id="{DD4F7A47-072D-D520-6941-0D04BAC9D380}"/>
              </a:ext>
            </a:extLst>
          </p:cNvPr>
          <p:cNvSpPr txBox="1"/>
          <p:nvPr/>
        </p:nvSpPr>
        <p:spPr>
          <a:xfrm>
            <a:off x="5092732" y="3814604"/>
            <a:ext cx="2028529" cy="584775"/>
          </a:xfrm>
          <a:prstGeom prst="rect">
            <a:avLst/>
          </a:prstGeom>
          <a:noFill/>
        </p:spPr>
        <p:txBody>
          <a:bodyPr wrap="square">
            <a:spAutoFit/>
          </a:bodyPr>
          <a:lstStyle/>
          <a:p>
            <a:pPr algn="ctr"/>
            <a:r>
              <a:rPr lang="en-US" sz="1600" b="1" dirty="0"/>
              <a:t>Thank you to those who contributed!</a:t>
            </a:r>
          </a:p>
        </p:txBody>
      </p:sp>
      <p:cxnSp>
        <p:nvCxnSpPr>
          <p:cNvPr id="453" name="Straight Arrow Connector 452">
            <a:extLst>
              <a:ext uri="{FF2B5EF4-FFF2-40B4-BE49-F238E27FC236}">
                <a16:creationId xmlns:a16="http://schemas.microsoft.com/office/drawing/2014/main" id="{C521837A-66B7-DDCD-B67D-8484D14E14E6}"/>
              </a:ext>
              <a:ext uri="{C183D7F6-B498-43B3-948B-1728B52AA6E4}">
                <adec:decorative xmlns:adec="http://schemas.microsoft.com/office/drawing/2017/decorative" val="1"/>
              </a:ext>
            </a:extLst>
          </p:cNvPr>
          <p:cNvCxnSpPr/>
          <p:nvPr/>
        </p:nvCxnSpPr>
        <p:spPr>
          <a:xfrm>
            <a:off x="-682544" y="3948676"/>
            <a:ext cx="6241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A330E949-3C92-42F8-7F8C-105B03B74C3A}"/>
              </a:ext>
            </a:extLst>
          </p:cNvPr>
          <p:cNvSpPr txBox="1"/>
          <p:nvPr/>
        </p:nvSpPr>
        <p:spPr>
          <a:xfrm>
            <a:off x="496103" y="7167361"/>
            <a:ext cx="6913690" cy="523220"/>
          </a:xfrm>
          <a:prstGeom prst="rect">
            <a:avLst/>
          </a:prstGeom>
          <a:noFill/>
        </p:spPr>
        <p:txBody>
          <a:bodyPr wrap="square">
            <a:spAutoFit/>
          </a:bodyPr>
          <a:lstStyle/>
          <a:p>
            <a:r>
              <a:rPr lang="en-US" sz="1400" dirty="0"/>
              <a:t>Through engaging with </a:t>
            </a:r>
            <a:r>
              <a:rPr lang="en-US" sz="1400" dirty="0">
                <a:highlight>
                  <a:srgbClr val="FFFF00"/>
                </a:highlight>
              </a:rPr>
              <a:t>[X Community</a:t>
            </a:r>
            <a:r>
              <a:rPr lang="en-US" sz="1400" dirty="0"/>
              <a:t>] residents and organizations, we discovered </a:t>
            </a:r>
            <a:r>
              <a:rPr lang="en-US" sz="1400" dirty="0">
                <a:highlight>
                  <a:srgbClr val="FFFF00"/>
                </a:highlight>
              </a:rPr>
              <a:t>[insert community context here]</a:t>
            </a:r>
            <a:r>
              <a:rPr lang="en-US" sz="1400" dirty="0"/>
              <a:t>.</a:t>
            </a:r>
          </a:p>
        </p:txBody>
      </p:sp>
      <p:sp>
        <p:nvSpPr>
          <p:cNvPr id="5" name="TextBox 4">
            <a:extLst>
              <a:ext uri="{FF2B5EF4-FFF2-40B4-BE49-F238E27FC236}">
                <a16:creationId xmlns:a16="http://schemas.microsoft.com/office/drawing/2014/main" id="{EB62DF81-BF7D-9C68-97BD-ACABCD6CC4ED}"/>
              </a:ext>
            </a:extLst>
          </p:cNvPr>
          <p:cNvSpPr txBox="1"/>
          <p:nvPr/>
        </p:nvSpPr>
        <p:spPr>
          <a:xfrm>
            <a:off x="4949390" y="4392654"/>
            <a:ext cx="2553650" cy="738664"/>
          </a:xfrm>
          <a:prstGeom prst="rect">
            <a:avLst/>
          </a:prstGeom>
          <a:noFill/>
        </p:spPr>
        <p:txBody>
          <a:bodyPr wrap="square">
            <a:spAutoFit/>
          </a:bodyPr>
          <a:lstStyle/>
          <a:p>
            <a:pPr marL="285750" indent="-285750">
              <a:buFont typeface="Arial" panose="020B0604020202020204" pitchFamily="34" charset="0"/>
              <a:buChar char="•"/>
            </a:pPr>
            <a:r>
              <a:rPr lang="en-US" sz="1400" dirty="0">
                <a:highlight>
                  <a:srgbClr val="FFFF00"/>
                </a:highlight>
              </a:rPr>
              <a:t>Organization</a:t>
            </a:r>
          </a:p>
          <a:p>
            <a:pPr marL="285750" indent="-285750">
              <a:buFont typeface="Arial" panose="020B0604020202020204" pitchFamily="34" charset="0"/>
              <a:buChar char="•"/>
            </a:pPr>
            <a:r>
              <a:rPr lang="en-US" sz="1400" dirty="0">
                <a:highlight>
                  <a:srgbClr val="FFFF00"/>
                </a:highlight>
              </a:rPr>
              <a:t>Partner</a:t>
            </a:r>
          </a:p>
          <a:p>
            <a:pPr marL="285750" indent="-285750">
              <a:buFont typeface="Arial" panose="020B0604020202020204" pitchFamily="34" charset="0"/>
              <a:buChar char="•"/>
            </a:pPr>
            <a:r>
              <a:rPr lang="en-US" sz="1400" dirty="0">
                <a:highlight>
                  <a:srgbClr val="FFFF00"/>
                </a:highlight>
              </a:rPr>
              <a:t>Residents of [X community]</a:t>
            </a:r>
          </a:p>
        </p:txBody>
      </p:sp>
      <p:sp>
        <p:nvSpPr>
          <p:cNvPr id="28" name="TextBox 27">
            <a:extLst>
              <a:ext uri="{FF2B5EF4-FFF2-40B4-BE49-F238E27FC236}">
                <a16:creationId xmlns:a16="http://schemas.microsoft.com/office/drawing/2014/main" id="{5545180C-D4A2-42A9-585D-CEF07F0FC3DB}"/>
              </a:ext>
            </a:extLst>
          </p:cNvPr>
          <p:cNvSpPr txBox="1"/>
          <p:nvPr/>
        </p:nvSpPr>
        <p:spPr>
          <a:xfrm>
            <a:off x="-4931232" y="166375"/>
            <a:ext cx="4371624" cy="307777"/>
          </a:xfrm>
          <a:prstGeom prst="rect">
            <a:avLst/>
          </a:prstGeom>
          <a:noFill/>
        </p:spPr>
        <p:txBody>
          <a:bodyPr wrap="square">
            <a:spAutoFit/>
          </a:bodyPr>
          <a:lstStyle/>
          <a:p>
            <a:r>
              <a:rPr lang="en-US" sz="1400" dirty="0"/>
              <a:t>Enter your organization and/or SNAP-Ed program here </a:t>
            </a:r>
          </a:p>
        </p:txBody>
      </p:sp>
      <p:cxnSp>
        <p:nvCxnSpPr>
          <p:cNvPr id="32" name="Straight Arrow Connector 31">
            <a:extLst>
              <a:ext uri="{FF2B5EF4-FFF2-40B4-BE49-F238E27FC236}">
                <a16:creationId xmlns:a16="http://schemas.microsoft.com/office/drawing/2014/main" id="{1B05220B-5208-EDE7-AA44-994011F1A7E6}"/>
              </a:ext>
              <a:ext uri="{C183D7F6-B498-43B3-948B-1728B52AA6E4}">
                <adec:decorative xmlns:adec="http://schemas.microsoft.com/office/drawing/2017/decorative" val="1"/>
              </a:ext>
            </a:extLst>
          </p:cNvPr>
          <p:cNvCxnSpPr/>
          <p:nvPr/>
        </p:nvCxnSpPr>
        <p:spPr>
          <a:xfrm>
            <a:off x="-736992" y="323920"/>
            <a:ext cx="6241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07235FBF-7243-3D20-3CA8-C713F37BAF97}"/>
              </a:ext>
            </a:extLst>
          </p:cNvPr>
          <p:cNvSpPr txBox="1"/>
          <p:nvPr/>
        </p:nvSpPr>
        <p:spPr>
          <a:xfrm>
            <a:off x="8498651" y="2860"/>
            <a:ext cx="4371624" cy="954107"/>
          </a:xfrm>
          <a:prstGeom prst="rect">
            <a:avLst/>
          </a:prstGeom>
          <a:noFill/>
        </p:spPr>
        <p:txBody>
          <a:bodyPr wrap="square">
            <a:spAutoFit/>
          </a:bodyPr>
          <a:lstStyle/>
          <a:p>
            <a:r>
              <a:rPr lang="en-US" sz="1400" dirty="0"/>
              <a:t>Enter the name of the community you conducted the exploration in here. NOTE: Even if you completed the exploration in multiple communities, you should only focus on one per infographic.</a:t>
            </a:r>
          </a:p>
        </p:txBody>
      </p:sp>
      <p:cxnSp>
        <p:nvCxnSpPr>
          <p:cNvPr id="40" name="Straight Arrow Connector 39">
            <a:extLst>
              <a:ext uri="{FF2B5EF4-FFF2-40B4-BE49-F238E27FC236}">
                <a16:creationId xmlns:a16="http://schemas.microsoft.com/office/drawing/2014/main" id="{4361A75D-E52F-1152-73C1-21D9820D13F9}"/>
              </a:ext>
              <a:ext uri="{C183D7F6-B498-43B3-948B-1728B52AA6E4}">
                <adec:decorative xmlns:adec="http://schemas.microsoft.com/office/drawing/2017/decorative" val="1"/>
              </a:ext>
            </a:extLst>
          </p:cNvPr>
          <p:cNvCxnSpPr>
            <a:cxnSpLocks/>
          </p:cNvCxnSpPr>
          <p:nvPr/>
        </p:nvCxnSpPr>
        <p:spPr>
          <a:xfrm flipH="1">
            <a:off x="7869382" y="356893"/>
            <a:ext cx="6179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78C82987-795B-C8BD-DCA7-DE5D45148A33}"/>
              </a:ext>
            </a:extLst>
          </p:cNvPr>
          <p:cNvSpPr txBox="1"/>
          <p:nvPr/>
        </p:nvSpPr>
        <p:spPr>
          <a:xfrm>
            <a:off x="8466868" y="6520743"/>
            <a:ext cx="4026687" cy="738664"/>
          </a:xfrm>
          <a:prstGeom prst="rect">
            <a:avLst/>
          </a:prstGeom>
          <a:noFill/>
        </p:spPr>
        <p:txBody>
          <a:bodyPr wrap="square" rtlCol="0">
            <a:spAutoFit/>
          </a:bodyPr>
          <a:lstStyle/>
          <a:p>
            <a:r>
              <a:rPr lang="en-US" sz="1400" dirty="0"/>
              <a:t>OPTIONAL: Click the county on the map of Michigan that you completed the exploration process in. Drag it into the white space.</a:t>
            </a:r>
          </a:p>
        </p:txBody>
      </p:sp>
      <p:cxnSp>
        <p:nvCxnSpPr>
          <p:cNvPr id="54" name="Straight Arrow Connector 53">
            <a:extLst>
              <a:ext uri="{FF2B5EF4-FFF2-40B4-BE49-F238E27FC236}">
                <a16:creationId xmlns:a16="http://schemas.microsoft.com/office/drawing/2014/main" id="{EA430CC4-81D0-0CDD-740C-25F195BC6529}"/>
              </a:ext>
              <a:ext uri="{C183D7F6-B498-43B3-948B-1728B52AA6E4}">
                <adec:decorative xmlns:adec="http://schemas.microsoft.com/office/drawing/2017/decorative" val="1"/>
              </a:ext>
            </a:extLst>
          </p:cNvPr>
          <p:cNvCxnSpPr>
            <a:cxnSpLocks/>
          </p:cNvCxnSpPr>
          <p:nvPr/>
        </p:nvCxnSpPr>
        <p:spPr>
          <a:xfrm flipH="1">
            <a:off x="7869382" y="4627266"/>
            <a:ext cx="6179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8" name="TextBox 447">
            <a:extLst>
              <a:ext uri="{FF2B5EF4-FFF2-40B4-BE49-F238E27FC236}">
                <a16:creationId xmlns:a16="http://schemas.microsoft.com/office/drawing/2014/main" id="{972AFF48-B5DB-4166-F4A7-40A75F0299CF}"/>
              </a:ext>
            </a:extLst>
          </p:cNvPr>
          <p:cNvSpPr txBox="1"/>
          <p:nvPr/>
        </p:nvSpPr>
        <p:spPr>
          <a:xfrm>
            <a:off x="-5296381" y="3363829"/>
            <a:ext cx="4688757" cy="2246769"/>
          </a:xfrm>
          <a:prstGeom prst="rect">
            <a:avLst/>
          </a:prstGeom>
          <a:noFill/>
        </p:spPr>
        <p:txBody>
          <a:bodyPr wrap="square" numCol="2">
            <a:spAutoFit/>
          </a:bodyPr>
          <a:lstStyle/>
          <a:p>
            <a:r>
              <a:rPr lang="en-US" sz="1400" b="1" dirty="0"/>
              <a:t>EXAMPLES:</a:t>
            </a:r>
          </a:p>
          <a:p>
            <a:endParaRPr lang="en-US" sz="1400" b="1" dirty="0"/>
          </a:p>
          <a:p>
            <a:r>
              <a:rPr lang="en-US" sz="1400" dirty="0"/>
              <a:t>Method(s):</a:t>
            </a:r>
          </a:p>
          <a:p>
            <a:pPr marL="285750" indent="-285750">
              <a:buFont typeface="Arial" panose="020B0604020202020204" pitchFamily="34" charset="0"/>
              <a:buChar char="•"/>
            </a:pPr>
            <a:r>
              <a:rPr lang="en-US" sz="1400" dirty="0"/>
              <a:t>Talked</a:t>
            </a:r>
          </a:p>
          <a:p>
            <a:pPr marL="285750" indent="-285750">
              <a:buFont typeface="Arial" panose="020B0604020202020204" pitchFamily="34" charset="0"/>
              <a:buChar char="•"/>
            </a:pPr>
            <a:r>
              <a:rPr lang="en-US" sz="1400" dirty="0"/>
              <a:t>Held focus groups</a:t>
            </a:r>
          </a:p>
          <a:p>
            <a:pPr marL="285750" indent="-285750">
              <a:buFont typeface="Arial" panose="020B0604020202020204" pitchFamily="34" charset="0"/>
              <a:buChar char="•"/>
            </a:pPr>
            <a:r>
              <a:rPr lang="en-US" sz="1400" dirty="0"/>
              <a:t>Held listening sessions</a:t>
            </a:r>
          </a:p>
          <a:p>
            <a:pPr marL="285750" indent="-285750">
              <a:buFont typeface="Arial" panose="020B0604020202020204" pitchFamily="34" charset="0"/>
              <a:buChar char="•"/>
            </a:pPr>
            <a:r>
              <a:rPr lang="en-US" sz="1400" dirty="0"/>
              <a:t>Used surveys</a:t>
            </a:r>
          </a:p>
          <a:p>
            <a:pPr marL="285750" indent="-285750">
              <a:buFont typeface="Arial" panose="020B0604020202020204" pitchFamily="34" charset="0"/>
              <a:buChar char="•"/>
            </a:pPr>
            <a:endParaRPr lang="en-US" sz="1400" dirty="0"/>
          </a:p>
          <a:p>
            <a:endParaRPr lang="en-US" sz="1400" dirty="0"/>
          </a:p>
          <a:p>
            <a:endParaRPr lang="en-US" sz="1400" dirty="0"/>
          </a:p>
          <a:p>
            <a:endParaRPr lang="en-US" sz="1400" dirty="0"/>
          </a:p>
          <a:p>
            <a:endParaRPr lang="en-US" sz="1400" dirty="0"/>
          </a:p>
          <a:p>
            <a:r>
              <a:rPr lang="en-US" sz="1400" dirty="0"/>
              <a:t>Type(s) of community member(s):</a:t>
            </a:r>
          </a:p>
          <a:p>
            <a:pPr marL="285750" indent="-285750">
              <a:buFont typeface="Arial" panose="020B0604020202020204" pitchFamily="34" charset="0"/>
              <a:buChar char="•"/>
            </a:pPr>
            <a:r>
              <a:rPr lang="en-US" sz="1400" dirty="0"/>
              <a:t>Specific groups of people </a:t>
            </a:r>
          </a:p>
          <a:p>
            <a:pPr marL="285750" indent="-285750">
              <a:buFont typeface="Arial" panose="020B0604020202020204" pitchFamily="34" charset="0"/>
              <a:buChar char="•"/>
            </a:pPr>
            <a:r>
              <a:rPr lang="en-US" sz="1400" dirty="0"/>
              <a:t>in X county / town / city / neighborhood</a:t>
            </a:r>
          </a:p>
        </p:txBody>
      </p:sp>
      <p:sp>
        <p:nvSpPr>
          <p:cNvPr id="454" name="TextBox 453">
            <a:extLst>
              <a:ext uri="{FF2B5EF4-FFF2-40B4-BE49-F238E27FC236}">
                <a16:creationId xmlns:a16="http://schemas.microsoft.com/office/drawing/2014/main" id="{F5396FCF-26E2-539C-AD32-570215F3BD5F}"/>
              </a:ext>
            </a:extLst>
          </p:cNvPr>
          <p:cNvSpPr txBox="1"/>
          <p:nvPr/>
        </p:nvSpPr>
        <p:spPr>
          <a:xfrm>
            <a:off x="8498652" y="7644459"/>
            <a:ext cx="3985679" cy="738664"/>
          </a:xfrm>
          <a:prstGeom prst="rect">
            <a:avLst/>
          </a:prstGeom>
          <a:noFill/>
        </p:spPr>
        <p:txBody>
          <a:bodyPr wrap="square" rtlCol="0">
            <a:spAutoFit/>
          </a:bodyPr>
          <a:lstStyle/>
          <a:p>
            <a:r>
              <a:rPr lang="en-US" sz="1400" dirty="0"/>
              <a:t>OPTIONAL: Include a photo that represents your community (e.g., a community hub, a welcome sign into the town/city, etc.)</a:t>
            </a:r>
          </a:p>
        </p:txBody>
      </p:sp>
      <p:sp>
        <p:nvSpPr>
          <p:cNvPr id="456" name="TextBox 455">
            <a:extLst>
              <a:ext uri="{FF2B5EF4-FFF2-40B4-BE49-F238E27FC236}">
                <a16:creationId xmlns:a16="http://schemas.microsoft.com/office/drawing/2014/main" id="{371F547F-CA62-E5E0-4713-A6826A1832D6}"/>
              </a:ext>
            </a:extLst>
          </p:cNvPr>
          <p:cNvSpPr txBox="1"/>
          <p:nvPr/>
        </p:nvSpPr>
        <p:spPr>
          <a:xfrm>
            <a:off x="-5344399" y="5590150"/>
            <a:ext cx="5171247" cy="1384995"/>
          </a:xfrm>
          <a:prstGeom prst="rect">
            <a:avLst/>
          </a:prstGeom>
          <a:noFill/>
        </p:spPr>
        <p:txBody>
          <a:bodyPr wrap="square" lIns="91440" tIns="45720" rIns="91440" bIns="45720" anchor="t">
            <a:spAutoFit/>
          </a:bodyPr>
          <a:lstStyle/>
          <a:p>
            <a:r>
              <a:rPr lang="en-US" sz="1400" dirty="0"/>
              <a:t>The community context section is a snapshot of the community, including key characteristics that you heard during the discovery phase. </a:t>
            </a:r>
            <a:r>
              <a:rPr lang="en-US" sz="1400" b="0" i="0" dirty="0">
                <a:solidFill>
                  <a:srgbClr val="000000"/>
                </a:solidFill>
                <a:effectLst/>
              </a:rPr>
              <a:t>Select and list the top 5-7 pieces of information that community members shared. Consider a strengths-based approach when selecting aspects of the community that have a strong impact on improving the quality of life.</a:t>
            </a:r>
          </a:p>
        </p:txBody>
      </p:sp>
      <p:sp>
        <p:nvSpPr>
          <p:cNvPr id="44" name="TextBox 43">
            <a:extLst>
              <a:ext uri="{FF2B5EF4-FFF2-40B4-BE49-F238E27FC236}">
                <a16:creationId xmlns:a16="http://schemas.microsoft.com/office/drawing/2014/main" id="{6143B44A-186D-9789-2173-60E24C754C6D}"/>
              </a:ext>
            </a:extLst>
          </p:cNvPr>
          <p:cNvSpPr txBox="1"/>
          <p:nvPr/>
        </p:nvSpPr>
        <p:spPr>
          <a:xfrm>
            <a:off x="9002" y="-974527"/>
            <a:ext cx="7753007" cy="523220"/>
          </a:xfrm>
          <a:prstGeom prst="rect">
            <a:avLst/>
          </a:prstGeom>
          <a:noFill/>
          <a:ln>
            <a:solidFill>
              <a:srgbClr val="1BA6B3"/>
            </a:solidFill>
          </a:ln>
        </p:spPr>
        <p:txBody>
          <a:bodyPr wrap="square">
            <a:spAutoFit/>
          </a:bodyPr>
          <a:lstStyle/>
          <a:p>
            <a:r>
              <a:rPr lang="en-US" sz="1400" b="1" dirty="0"/>
              <a:t>Page 1 provides an overview of the Community PSE Exploration process and the community you implemented it in.  You will use your answers from step 1, questions 1-4 to complete this page.</a:t>
            </a:r>
          </a:p>
        </p:txBody>
      </p:sp>
      <p:sp>
        <p:nvSpPr>
          <p:cNvPr id="46" name="Star: 5 Points 45">
            <a:extLst>
              <a:ext uri="{FF2B5EF4-FFF2-40B4-BE49-F238E27FC236}">
                <a16:creationId xmlns:a16="http://schemas.microsoft.com/office/drawing/2014/main" id="{181DC2DC-6164-2441-2E3F-16F2FC767221}"/>
              </a:ext>
            </a:extLst>
          </p:cNvPr>
          <p:cNvSpPr/>
          <p:nvPr/>
        </p:nvSpPr>
        <p:spPr>
          <a:xfrm>
            <a:off x="-401045" y="-877788"/>
            <a:ext cx="330469" cy="329741"/>
          </a:xfrm>
          <a:prstGeom prst="star5">
            <a:avLst/>
          </a:prstGeom>
          <a:solidFill>
            <a:srgbClr val="1BA6B3"/>
          </a:solidFill>
          <a:ln>
            <a:solidFill>
              <a:srgbClr val="1BA6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TextBox 454">
            <a:extLst>
              <a:ext uri="{FF2B5EF4-FFF2-40B4-BE49-F238E27FC236}">
                <a16:creationId xmlns:a16="http://schemas.microsoft.com/office/drawing/2014/main" id="{4718AE6D-28EF-4BBD-C1FD-4CE12198D2B0}"/>
              </a:ext>
            </a:extLst>
          </p:cNvPr>
          <p:cNvSpPr txBox="1"/>
          <p:nvPr/>
        </p:nvSpPr>
        <p:spPr>
          <a:xfrm>
            <a:off x="1076128" y="9450653"/>
            <a:ext cx="4870692" cy="461665"/>
          </a:xfrm>
          <a:prstGeom prst="rect">
            <a:avLst/>
          </a:prstGeom>
          <a:noFill/>
        </p:spPr>
        <p:txBody>
          <a:bodyPr wrap="square" rtlCol="0">
            <a:spAutoFit/>
          </a:bodyPr>
          <a:lstStyle/>
          <a:p>
            <a:r>
              <a:rPr lang="en-US" sz="800" dirty="0"/>
              <a:t>This institution is an equal opportunity provider. </a:t>
            </a:r>
          </a:p>
          <a:p>
            <a:r>
              <a:rPr lang="en-US" sz="800" dirty="0"/>
              <a:t>This project was funded in whole or in part by the USDA’s Supplemental Nutrition Assistance Program Education through the Michigan Department of Health and Human Services and the Michigan Fitness Foundation.</a:t>
            </a:r>
          </a:p>
        </p:txBody>
      </p:sp>
    </p:spTree>
    <p:extLst>
      <p:ext uri="{BB962C8B-B14F-4D97-AF65-F5344CB8AC3E}">
        <p14:creationId xmlns:p14="http://schemas.microsoft.com/office/powerpoint/2010/main" val="415262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DFA45E09-6440-3F5B-B860-B424E43BC3AF}"/>
              </a:ext>
            </a:extLst>
          </p:cNvPr>
          <p:cNvSpPr/>
          <p:nvPr/>
        </p:nvSpPr>
        <p:spPr>
          <a:xfrm>
            <a:off x="8227552" y="-333898"/>
            <a:ext cx="6250447" cy="64733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0AD7EDB-1278-979E-1655-92A4D20C4AB2}"/>
              </a:ext>
            </a:extLst>
          </p:cNvPr>
          <p:cNvSpPr/>
          <p:nvPr/>
        </p:nvSpPr>
        <p:spPr>
          <a:xfrm>
            <a:off x="2042742" y="5431621"/>
            <a:ext cx="5729658" cy="457200"/>
          </a:xfrm>
          <a:prstGeom prst="rect">
            <a:avLst/>
          </a:prstGeom>
          <a:solidFill>
            <a:srgbClr val="FF8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0F5A603-40D6-243F-2B68-C0B8BE4985CE}"/>
              </a:ext>
            </a:extLst>
          </p:cNvPr>
          <p:cNvSpPr/>
          <p:nvPr/>
        </p:nvSpPr>
        <p:spPr>
          <a:xfrm>
            <a:off x="0" y="471055"/>
            <a:ext cx="6035930" cy="457200"/>
          </a:xfrm>
          <a:prstGeom prst="rect">
            <a:avLst/>
          </a:prstGeom>
          <a:solidFill>
            <a:srgbClr val="FF8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72F80E9-9E54-F6E5-B575-8A4116C450C0}"/>
              </a:ext>
            </a:extLst>
          </p:cNvPr>
          <p:cNvSpPr txBox="1"/>
          <p:nvPr/>
        </p:nvSpPr>
        <p:spPr>
          <a:xfrm>
            <a:off x="0" y="530378"/>
            <a:ext cx="7356873" cy="338554"/>
          </a:xfrm>
          <a:prstGeom prst="rect">
            <a:avLst/>
          </a:prstGeom>
          <a:noFill/>
        </p:spPr>
        <p:txBody>
          <a:bodyPr wrap="square">
            <a:spAutoFit/>
          </a:bodyPr>
          <a:lstStyle/>
          <a:p>
            <a:r>
              <a:rPr lang="en-US" sz="1600" b="1" dirty="0"/>
              <a:t>We discovered the following strengths and assets in the community:</a:t>
            </a:r>
          </a:p>
        </p:txBody>
      </p:sp>
      <p:sp>
        <p:nvSpPr>
          <p:cNvPr id="5" name="TextBox 4">
            <a:extLst>
              <a:ext uri="{FF2B5EF4-FFF2-40B4-BE49-F238E27FC236}">
                <a16:creationId xmlns:a16="http://schemas.microsoft.com/office/drawing/2014/main" id="{E3C8476B-0128-60CE-30B9-5D9A71ABC110}"/>
              </a:ext>
            </a:extLst>
          </p:cNvPr>
          <p:cNvSpPr txBox="1"/>
          <p:nvPr/>
        </p:nvSpPr>
        <p:spPr>
          <a:xfrm>
            <a:off x="2411245" y="5490944"/>
            <a:ext cx="5361155" cy="338554"/>
          </a:xfrm>
          <a:prstGeom prst="rect">
            <a:avLst/>
          </a:prstGeom>
          <a:noFill/>
        </p:spPr>
        <p:txBody>
          <a:bodyPr wrap="square">
            <a:spAutoFit/>
          </a:bodyPr>
          <a:lstStyle/>
          <a:p>
            <a:pPr algn="r"/>
            <a:r>
              <a:rPr lang="en-US" sz="1600" b="1" dirty="0"/>
              <a:t>We discovered the following issues the community is facing:</a:t>
            </a:r>
          </a:p>
        </p:txBody>
      </p:sp>
      <p:grpSp>
        <p:nvGrpSpPr>
          <p:cNvPr id="6" name="Group 5">
            <a:extLst>
              <a:ext uri="{FF2B5EF4-FFF2-40B4-BE49-F238E27FC236}">
                <a16:creationId xmlns:a16="http://schemas.microsoft.com/office/drawing/2014/main" id="{0FB7CB4C-E47D-49B3-9A91-5503527DD236}"/>
              </a:ext>
            </a:extLst>
          </p:cNvPr>
          <p:cNvGrpSpPr/>
          <p:nvPr/>
        </p:nvGrpSpPr>
        <p:grpSpPr>
          <a:xfrm>
            <a:off x="8261999" y="9602541"/>
            <a:ext cx="2624901" cy="2326638"/>
            <a:chOff x="8360851" y="7655576"/>
            <a:chExt cx="2624901" cy="2326638"/>
          </a:xfrm>
        </p:grpSpPr>
        <p:grpSp>
          <p:nvGrpSpPr>
            <p:cNvPr id="14" name="Group 13">
              <a:extLst>
                <a:ext uri="{FF2B5EF4-FFF2-40B4-BE49-F238E27FC236}">
                  <a16:creationId xmlns:a16="http://schemas.microsoft.com/office/drawing/2014/main" id="{DB8DA96B-0AFF-AE42-83C1-E3D8022FBF13}"/>
                </a:ext>
                <a:ext uri="{C183D7F6-B498-43B3-948B-1728B52AA6E4}">
                  <adec:decorative xmlns:adec="http://schemas.microsoft.com/office/drawing/2017/decorative" val="1"/>
                </a:ext>
              </a:extLst>
            </p:cNvPr>
            <p:cNvGrpSpPr/>
            <p:nvPr/>
          </p:nvGrpSpPr>
          <p:grpSpPr>
            <a:xfrm>
              <a:off x="8360851" y="7655576"/>
              <a:ext cx="2624901" cy="2326638"/>
              <a:chOff x="9309441" y="4114485"/>
              <a:chExt cx="2624901" cy="2326638"/>
            </a:xfrm>
          </p:grpSpPr>
          <p:sp>
            <p:nvSpPr>
              <p:cNvPr id="7" name="Rectangle 6">
                <a:extLst>
                  <a:ext uri="{FF2B5EF4-FFF2-40B4-BE49-F238E27FC236}">
                    <a16:creationId xmlns:a16="http://schemas.microsoft.com/office/drawing/2014/main" id="{3E269762-1C46-0140-9F09-799874E1DC44}"/>
                  </a:ext>
                </a:extLst>
              </p:cNvPr>
              <p:cNvSpPr/>
              <p:nvPr/>
            </p:nvSpPr>
            <p:spPr>
              <a:xfrm>
                <a:off x="9614053" y="4656138"/>
                <a:ext cx="2047763" cy="1187118"/>
              </a:xfrm>
              <a:prstGeom prst="rect">
                <a:avLst/>
              </a:prstGeom>
              <a:solidFill>
                <a:srgbClr val="FF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7727B81-6A6E-1E43-9054-F48D26514268}"/>
                  </a:ext>
                </a:extLst>
              </p:cNvPr>
              <p:cNvGrpSpPr/>
              <p:nvPr/>
            </p:nvGrpSpPr>
            <p:grpSpPr>
              <a:xfrm>
                <a:off x="9309441" y="4114485"/>
                <a:ext cx="2624901" cy="2326638"/>
                <a:chOff x="9464423" y="2231721"/>
                <a:chExt cx="2624901" cy="2326638"/>
              </a:xfrm>
            </p:grpSpPr>
            <p:sp>
              <p:nvSpPr>
                <p:cNvPr id="102" name="Rectangle 101">
                  <a:extLst>
                    <a:ext uri="{FF2B5EF4-FFF2-40B4-BE49-F238E27FC236}">
                      <a16:creationId xmlns:a16="http://schemas.microsoft.com/office/drawing/2014/main" id="{A0BF9DA1-466C-FA41-BF96-7DDC7DE06943}"/>
                    </a:ext>
                  </a:extLst>
                </p:cNvPr>
                <p:cNvSpPr/>
                <p:nvPr/>
              </p:nvSpPr>
              <p:spPr>
                <a:xfrm>
                  <a:off x="9514337" y="2381688"/>
                  <a:ext cx="2495793" cy="2011680"/>
                </a:xfrm>
                <a:prstGeom prst="rect">
                  <a:avLst/>
                </a:prstGeom>
                <a:solidFill>
                  <a:schemeClr val="tx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4" name="Picture 83" descr="A picture containing logo&#10;&#10;Description automatically generated">
                  <a:extLst>
                    <a:ext uri="{FF2B5EF4-FFF2-40B4-BE49-F238E27FC236}">
                      <a16:creationId xmlns:a16="http://schemas.microsoft.com/office/drawing/2014/main" id="{F579013C-303B-4BCF-8C1F-85BE181C9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4423" y="2231721"/>
                  <a:ext cx="731520" cy="731520"/>
                </a:xfrm>
                <a:prstGeom prst="rect">
                  <a:avLst/>
                </a:prstGeom>
              </p:spPr>
            </p:pic>
            <p:pic>
              <p:nvPicPr>
                <p:cNvPr id="85" name="Picture 84" descr="Logo&#10;&#10;Description automatically generated">
                  <a:extLst>
                    <a:ext uri="{FF2B5EF4-FFF2-40B4-BE49-F238E27FC236}">
                      <a16:creationId xmlns:a16="http://schemas.microsoft.com/office/drawing/2014/main" id="{9269E2A9-86CA-4B1B-966B-779BCEFBF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7804" y="3826839"/>
                  <a:ext cx="731520" cy="731520"/>
                </a:xfrm>
                <a:prstGeom prst="rect">
                  <a:avLst/>
                </a:prstGeom>
              </p:spPr>
            </p:pic>
          </p:grpSp>
        </p:grpSp>
        <p:sp>
          <p:nvSpPr>
            <p:cNvPr id="16" name="TextBox 15">
              <a:extLst>
                <a:ext uri="{FF2B5EF4-FFF2-40B4-BE49-F238E27FC236}">
                  <a16:creationId xmlns:a16="http://schemas.microsoft.com/office/drawing/2014/main" id="{CD5C635F-D8FE-214A-ABB7-9CE002FEF291}"/>
                </a:ext>
              </a:extLst>
            </p:cNvPr>
            <p:cNvSpPr txBox="1"/>
            <p:nvPr/>
          </p:nvSpPr>
          <p:spPr>
            <a:xfrm>
              <a:off x="8744657" y="8338035"/>
              <a:ext cx="1828010" cy="1015663"/>
            </a:xfrm>
            <a:prstGeom prst="rect">
              <a:avLst/>
            </a:prstGeom>
            <a:noFill/>
          </p:spPr>
          <p:txBody>
            <a:bodyPr wrap="square" rtlCol="0">
              <a:spAutoFit/>
            </a:bodyPr>
            <a:lstStyle/>
            <a:p>
              <a:pPr lvl="0"/>
              <a:r>
                <a:rPr lang="en-US" sz="1200" dirty="0">
                  <a:solidFill>
                    <a:schemeClr val="bg1"/>
                  </a:solidFill>
                  <a:latin typeface="Arial Nova Light" panose="020B0304020202020204" pitchFamily="34" charset="0"/>
                </a:rPr>
                <a:t>Insert a quote in this box from a participant to reinforce your story.</a:t>
              </a:r>
            </a:p>
            <a:p>
              <a:pPr lvl="0"/>
              <a:endParaRPr lang="en-US" sz="1200" dirty="0">
                <a:solidFill>
                  <a:schemeClr val="bg1"/>
                </a:solidFill>
                <a:latin typeface="Arial Nova Light" panose="020B0304020202020204" pitchFamily="34" charset="0"/>
              </a:endParaRPr>
            </a:p>
            <a:p>
              <a:pPr lvl="0" algn="r"/>
              <a:r>
                <a:rPr lang="en-US" sz="1200" dirty="0">
                  <a:solidFill>
                    <a:schemeClr val="bg1"/>
                  </a:solidFill>
                  <a:latin typeface="Arial Nova Light" panose="020B0304020202020204" pitchFamily="34" charset="0"/>
                </a:rPr>
                <a:t>- Participant</a:t>
              </a:r>
            </a:p>
          </p:txBody>
        </p:sp>
      </p:grpSp>
      <p:sp>
        <p:nvSpPr>
          <p:cNvPr id="95" name="Rectangle 94">
            <a:extLst>
              <a:ext uri="{FF2B5EF4-FFF2-40B4-BE49-F238E27FC236}">
                <a16:creationId xmlns:a16="http://schemas.microsoft.com/office/drawing/2014/main" id="{5C9B2BE5-9635-43FA-A7CB-8845D89F9F61}"/>
              </a:ext>
            </a:extLst>
          </p:cNvPr>
          <p:cNvSpPr/>
          <p:nvPr/>
        </p:nvSpPr>
        <p:spPr>
          <a:xfrm>
            <a:off x="8227553" y="-333898"/>
            <a:ext cx="6250447" cy="93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The following icons can represent some of the strengths/assets AND issues/barriers/concerns/needs you discovered. Copy and paste or drag these icons in the corresponding orange circles.</a:t>
            </a:r>
          </a:p>
        </p:txBody>
      </p:sp>
      <p:grpSp>
        <p:nvGrpSpPr>
          <p:cNvPr id="22" name="Group 21">
            <a:extLst>
              <a:ext uri="{FF2B5EF4-FFF2-40B4-BE49-F238E27FC236}">
                <a16:creationId xmlns:a16="http://schemas.microsoft.com/office/drawing/2014/main" id="{89476A9B-ED2F-375A-1936-23CD4063769A}"/>
              </a:ext>
            </a:extLst>
          </p:cNvPr>
          <p:cNvGrpSpPr/>
          <p:nvPr/>
        </p:nvGrpSpPr>
        <p:grpSpPr>
          <a:xfrm>
            <a:off x="512084" y="1408176"/>
            <a:ext cx="1187308" cy="922158"/>
            <a:chOff x="216098" y="1504338"/>
            <a:chExt cx="1187308" cy="922158"/>
          </a:xfrm>
        </p:grpSpPr>
        <p:sp>
          <p:nvSpPr>
            <p:cNvPr id="3" name="Oval 2">
              <a:extLst>
                <a:ext uri="{FF2B5EF4-FFF2-40B4-BE49-F238E27FC236}">
                  <a16:creationId xmlns:a16="http://schemas.microsoft.com/office/drawing/2014/main" id="{8A2EF657-7BD4-2A07-9074-C3E38B53BB19}"/>
                </a:ext>
              </a:extLst>
            </p:cNvPr>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DF3B758-F749-E1EC-8D6D-0093F9D1092A}"/>
                </a:ext>
              </a:extLst>
            </p:cNvPr>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ighlight>
                    <a:srgbClr val="FFFF00"/>
                  </a:highlight>
                </a:rPr>
                <a:t>Asset</a:t>
              </a:r>
            </a:p>
          </p:txBody>
        </p:sp>
      </p:grpSp>
      <p:grpSp>
        <p:nvGrpSpPr>
          <p:cNvPr id="23" name="Group 22">
            <a:extLst>
              <a:ext uri="{FF2B5EF4-FFF2-40B4-BE49-F238E27FC236}">
                <a16:creationId xmlns:a16="http://schemas.microsoft.com/office/drawing/2014/main" id="{972B2595-3C67-C51A-0C12-849BAC2ACE7A}"/>
              </a:ext>
            </a:extLst>
          </p:cNvPr>
          <p:cNvGrpSpPr/>
          <p:nvPr/>
        </p:nvGrpSpPr>
        <p:grpSpPr>
          <a:xfrm>
            <a:off x="1541125" y="1408176"/>
            <a:ext cx="1187308" cy="922158"/>
            <a:chOff x="216098" y="1504338"/>
            <a:chExt cx="1187308" cy="922158"/>
          </a:xfrm>
        </p:grpSpPr>
        <p:sp>
          <p:nvSpPr>
            <p:cNvPr id="24" name="Oval 23">
              <a:extLst>
                <a:ext uri="{FF2B5EF4-FFF2-40B4-BE49-F238E27FC236}">
                  <a16:creationId xmlns:a16="http://schemas.microsoft.com/office/drawing/2014/main" id="{4DA230D6-A453-FD78-DD19-CB80743FD33E}"/>
                </a:ext>
              </a:extLst>
            </p:cNvPr>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D399387-C51A-1BE2-301D-F0223C5BAE6A}"/>
                </a:ext>
              </a:extLst>
            </p:cNvPr>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ighlight>
                    <a:srgbClr val="FFFF00"/>
                  </a:highlight>
                </a:rPr>
                <a:t>Asset</a:t>
              </a:r>
            </a:p>
          </p:txBody>
        </p:sp>
      </p:grpSp>
      <p:grpSp>
        <p:nvGrpSpPr>
          <p:cNvPr id="26" name="Group 25">
            <a:extLst>
              <a:ext uri="{FF2B5EF4-FFF2-40B4-BE49-F238E27FC236}">
                <a16:creationId xmlns:a16="http://schemas.microsoft.com/office/drawing/2014/main" id="{A43F8F36-F309-66F0-2929-16736035A2F1}"/>
              </a:ext>
            </a:extLst>
          </p:cNvPr>
          <p:cNvGrpSpPr/>
          <p:nvPr/>
        </p:nvGrpSpPr>
        <p:grpSpPr>
          <a:xfrm>
            <a:off x="2570166" y="1408176"/>
            <a:ext cx="1187308" cy="922158"/>
            <a:chOff x="216098" y="1504338"/>
            <a:chExt cx="1187308" cy="922158"/>
          </a:xfrm>
        </p:grpSpPr>
        <p:sp>
          <p:nvSpPr>
            <p:cNvPr id="27" name="Oval 26">
              <a:extLst>
                <a:ext uri="{FF2B5EF4-FFF2-40B4-BE49-F238E27FC236}">
                  <a16:creationId xmlns:a16="http://schemas.microsoft.com/office/drawing/2014/main" id="{1795505C-A193-DD83-BBE6-626E29C57268}"/>
                </a:ext>
              </a:extLst>
            </p:cNvPr>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A8D3E19-755A-F22B-1B66-665EB05F49B9}"/>
                </a:ext>
              </a:extLst>
            </p:cNvPr>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ighlight>
                    <a:srgbClr val="FFFF00"/>
                  </a:highlight>
                </a:rPr>
                <a:t>Asset</a:t>
              </a:r>
            </a:p>
          </p:txBody>
        </p:sp>
      </p:grpSp>
      <p:grpSp>
        <p:nvGrpSpPr>
          <p:cNvPr id="59" name="Group 58">
            <a:extLst>
              <a:ext uri="{FF2B5EF4-FFF2-40B4-BE49-F238E27FC236}">
                <a16:creationId xmlns:a16="http://schemas.microsoft.com/office/drawing/2014/main" id="{7FBDDC9A-DDAA-6C7F-D519-524390A8016F}"/>
              </a:ext>
            </a:extLst>
          </p:cNvPr>
          <p:cNvGrpSpPr/>
          <p:nvPr/>
        </p:nvGrpSpPr>
        <p:grpSpPr>
          <a:xfrm>
            <a:off x="512084" y="2970814"/>
            <a:ext cx="1187308" cy="922158"/>
            <a:chOff x="216098" y="1504338"/>
            <a:chExt cx="1187308" cy="922158"/>
          </a:xfrm>
        </p:grpSpPr>
        <p:sp>
          <p:nvSpPr>
            <p:cNvPr id="60" name="Oval 59">
              <a:extLst>
                <a:ext uri="{FF2B5EF4-FFF2-40B4-BE49-F238E27FC236}">
                  <a16:creationId xmlns:a16="http://schemas.microsoft.com/office/drawing/2014/main" id="{4AE9DDE9-9A2C-41BC-1E39-EC80D27B3472}"/>
                </a:ext>
              </a:extLst>
            </p:cNvPr>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C693107-71A3-D32C-4C3A-5D6FCAAB4373}"/>
                </a:ext>
              </a:extLst>
            </p:cNvPr>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ighlight>
                    <a:srgbClr val="FFFF00"/>
                  </a:highlight>
                </a:rPr>
                <a:t>Asset</a:t>
              </a:r>
            </a:p>
          </p:txBody>
        </p:sp>
      </p:grpSp>
      <p:grpSp>
        <p:nvGrpSpPr>
          <p:cNvPr id="62" name="Group 61">
            <a:extLst>
              <a:ext uri="{FF2B5EF4-FFF2-40B4-BE49-F238E27FC236}">
                <a16:creationId xmlns:a16="http://schemas.microsoft.com/office/drawing/2014/main" id="{76E19516-4B23-FEE8-6153-29F73240F626}"/>
              </a:ext>
            </a:extLst>
          </p:cNvPr>
          <p:cNvGrpSpPr/>
          <p:nvPr/>
        </p:nvGrpSpPr>
        <p:grpSpPr>
          <a:xfrm>
            <a:off x="1541125" y="2970814"/>
            <a:ext cx="1187308" cy="922158"/>
            <a:chOff x="216098" y="1504338"/>
            <a:chExt cx="1187308" cy="922158"/>
          </a:xfrm>
        </p:grpSpPr>
        <p:sp>
          <p:nvSpPr>
            <p:cNvPr id="63" name="Oval 62">
              <a:extLst>
                <a:ext uri="{FF2B5EF4-FFF2-40B4-BE49-F238E27FC236}">
                  <a16:creationId xmlns:a16="http://schemas.microsoft.com/office/drawing/2014/main" id="{1C68D588-6871-1031-5C5C-3367AD8B4C04}"/>
                </a:ext>
              </a:extLst>
            </p:cNvPr>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17A94FBB-913E-7754-54BA-F99835A41455}"/>
                </a:ext>
              </a:extLst>
            </p:cNvPr>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ighlight>
                    <a:srgbClr val="FFFF00"/>
                  </a:highlight>
                </a:rPr>
                <a:t>Asset</a:t>
              </a:r>
            </a:p>
          </p:txBody>
        </p:sp>
      </p:grpSp>
      <p:grpSp>
        <p:nvGrpSpPr>
          <p:cNvPr id="65" name="Group 64">
            <a:extLst>
              <a:ext uri="{FF2B5EF4-FFF2-40B4-BE49-F238E27FC236}">
                <a16:creationId xmlns:a16="http://schemas.microsoft.com/office/drawing/2014/main" id="{167207A0-9572-937B-96A0-ECE5D8D32519}"/>
              </a:ext>
            </a:extLst>
          </p:cNvPr>
          <p:cNvGrpSpPr/>
          <p:nvPr/>
        </p:nvGrpSpPr>
        <p:grpSpPr>
          <a:xfrm>
            <a:off x="2570166" y="2970814"/>
            <a:ext cx="1187308" cy="922158"/>
            <a:chOff x="216098" y="1504338"/>
            <a:chExt cx="1187308" cy="922158"/>
          </a:xfrm>
        </p:grpSpPr>
        <p:sp>
          <p:nvSpPr>
            <p:cNvPr id="66" name="Oval 65">
              <a:extLst>
                <a:ext uri="{FF2B5EF4-FFF2-40B4-BE49-F238E27FC236}">
                  <a16:creationId xmlns:a16="http://schemas.microsoft.com/office/drawing/2014/main" id="{1B4F3747-A8D9-6EEF-0C44-2E03257C1CEF}"/>
                </a:ext>
              </a:extLst>
            </p:cNvPr>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00DEFA1-34C4-564B-EE6D-974627ADCCBF}"/>
                </a:ext>
              </a:extLst>
            </p:cNvPr>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ighlight>
                    <a:srgbClr val="FFFF00"/>
                  </a:highlight>
                </a:rPr>
                <a:t>Asset</a:t>
              </a:r>
            </a:p>
          </p:txBody>
        </p:sp>
      </p:grpSp>
      <p:grpSp>
        <p:nvGrpSpPr>
          <p:cNvPr id="88" name="Group 87">
            <a:extLst>
              <a:ext uri="{FF2B5EF4-FFF2-40B4-BE49-F238E27FC236}">
                <a16:creationId xmlns:a16="http://schemas.microsoft.com/office/drawing/2014/main" id="{586227F3-5B81-D64F-A2D9-81C22015D518}"/>
              </a:ext>
            </a:extLst>
          </p:cNvPr>
          <p:cNvGrpSpPr/>
          <p:nvPr/>
        </p:nvGrpSpPr>
        <p:grpSpPr>
          <a:xfrm>
            <a:off x="4111483" y="6600700"/>
            <a:ext cx="1187308" cy="922158"/>
            <a:chOff x="216098" y="1504338"/>
            <a:chExt cx="1187308" cy="922158"/>
          </a:xfrm>
        </p:grpSpPr>
        <p:sp>
          <p:nvSpPr>
            <p:cNvPr id="89" name="Oval 88">
              <a:extLst>
                <a:ext uri="{FF2B5EF4-FFF2-40B4-BE49-F238E27FC236}">
                  <a16:creationId xmlns:a16="http://schemas.microsoft.com/office/drawing/2014/main" id="{FC36A6F1-6A93-B302-9DDE-9258E3C68EA4}"/>
                </a:ext>
              </a:extLst>
            </p:cNvPr>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C7F9C4E0-F407-D46C-FFD8-00FC65F8EA24}"/>
                </a:ext>
              </a:extLst>
            </p:cNvPr>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ighlight>
                    <a:srgbClr val="FFFF00"/>
                  </a:highlight>
                </a:rPr>
                <a:t>Issue</a:t>
              </a:r>
            </a:p>
          </p:txBody>
        </p:sp>
      </p:grpSp>
      <p:grpSp>
        <p:nvGrpSpPr>
          <p:cNvPr id="91" name="Group 90">
            <a:extLst>
              <a:ext uri="{FF2B5EF4-FFF2-40B4-BE49-F238E27FC236}">
                <a16:creationId xmlns:a16="http://schemas.microsoft.com/office/drawing/2014/main" id="{F5FD7E6E-9D6F-1FC2-981A-4B2012B793F4}"/>
              </a:ext>
            </a:extLst>
          </p:cNvPr>
          <p:cNvGrpSpPr/>
          <p:nvPr/>
        </p:nvGrpSpPr>
        <p:grpSpPr>
          <a:xfrm>
            <a:off x="5140524" y="6600700"/>
            <a:ext cx="1187308" cy="922158"/>
            <a:chOff x="216098" y="1504338"/>
            <a:chExt cx="1187308" cy="922158"/>
          </a:xfrm>
        </p:grpSpPr>
        <p:sp>
          <p:nvSpPr>
            <p:cNvPr id="92" name="Oval 91">
              <a:extLst>
                <a:ext uri="{FF2B5EF4-FFF2-40B4-BE49-F238E27FC236}">
                  <a16:creationId xmlns:a16="http://schemas.microsoft.com/office/drawing/2014/main" id="{89783F08-D767-6274-19DF-90D08FE6551E}"/>
                </a:ext>
              </a:extLst>
            </p:cNvPr>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F071ADF4-02F5-10E4-31A1-1913522141A0}"/>
                </a:ext>
              </a:extLst>
            </p:cNvPr>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ighlight>
                    <a:srgbClr val="FFFF00"/>
                  </a:highlight>
                </a:rPr>
                <a:t>Issue</a:t>
              </a:r>
            </a:p>
          </p:txBody>
        </p:sp>
      </p:grpSp>
      <p:grpSp>
        <p:nvGrpSpPr>
          <p:cNvPr id="96" name="Group 95">
            <a:extLst>
              <a:ext uri="{FF2B5EF4-FFF2-40B4-BE49-F238E27FC236}">
                <a16:creationId xmlns:a16="http://schemas.microsoft.com/office/drawing/2014/main" id="{8B00E551-EAAC-F4CA-51F5-11BCF97C9605}"/>
              </a:ext>
            </a:extLst>
          </p:cNvPr>
          <p:cNvGrpSpPr/>
          <p:nvPr/>
        </p:nvGrpSpPr>
        <p:grpSpPr>
          <a:xfrm>
            <a:off x="6169565" y="6600700"/>
            <a:ext cx="1187308" cy="922158"/>
            <a:chOff x="216098" y="1504338"/>
            <a:chExt cx="1187308" cy="922158"/>
          </a:xfrm>
        </p:grpSpPr>
        <p:sp>
          <p:nvSpPr>
            <p:cNvPr id="98" name="Oval 97">
              <a:extLst>
                <a:ext uri="{FF2B5EF4-FFF2-40B4-BE49-F238E27FC236}">
                  <a16:creationId xmlns:a16="http://schemas.microsoft.com/office/drawing/2014/main" id="{00D6D557-D225-CD22-A976-AE41DCA0DF4A}"/>
                </a:ext>
              </a:extLst>
            </p:cNvPr>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82CF9063-D3F9-AABC-B248-1C006982C4B8}"/>
                </a:ext>
              </a:extLst>
            </p:cNvPr>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ighlight>
                    <a:srgbClr val="FFFF00"/>
                  </a:highlight>
                </a:rPr>
                <a:t>Issue</a:t>
              </a:r>
            </a:p>
          </p:txBody>
        </p:sp>
      </p:grpSp>
      <p:grpSp>
        <p:nvGrpSpPr>
          <p:cNvPr id="108" name="Group 107">
            <a:extLst>
              <a:ext uri="{FF2B5EF4-FFF2-40B4-BE49-F238E27FC236}">
                <a16:creationId xmlns:a16="http://schemas.microsoft.com/office/drawing/2014/main" id="{9486A2B0-A295-5908-D93E-190E2956155F}"/>
              </a:ext>
            </a:extLst>
          </p:cNvPr>
          <p:cNvGrpSpPr/>
          <p:nvPr/>
        </p:nvGrpSpPr>
        <p:grpSpPr>
          <a:xfrm>
            <a:off x="4111483" y="8163338"/>
            <a:ext cx="1187308" cy="922158"/>
            <a:chOff x="216098" y="1504338"/>
            <a:chExt cx="1187308" cy="922158"/>
          </a:xfrm>
        </p:grpSpPr>
        <p:sp>
          <p:nvSpPr>
            <p:cNvPr id="109" name="Oval 108">
              <a:extLst>
                <a:ext uri="{FF2B5EF4-FFF2-40B4-BE49-F238E27FC236}">
                  <a16:creationId xmlns:a16="http://schemas.microsoft.com/office/drawing/2014/main" id="{C520CB8E-964B-8871-53EF-7DD0C1E1EBD9}"/>
                </a:ext>
              </a:extLst>
            </p:cNvPr>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1515EDE3-ED20-CBAC-24D5-834BB0E03BE4}"/>
                </a:ext>
              </a:extLst>
            </p:cNvPr>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ighlight>
                    <a:srgbClr val="FFFF00"/>
                  </a:highlight>
                </a:rPr>
                <a:t>Issue</a:t>
              </a:r>
            </a:p>
          </p:txBody>
        </p:sp>
      </p:grpSp>
      <p:grpSp>
        <p:nvGrpSpPr>
          <p:cNvPr id="111" name="Group 110">
            <a:extLst>
              <a:ext uri="{FF2B5EF4-FFF2-40B4-BE49-F238E27FC236}">
                <a16:creationId xmlns:a16="http://schemas.microsoft.com/office/drawing/2014/main" id="{D85486C4-76DD-5F1A-14F0-29E02FA0B506}"/>
              </a:ext>
            </a:extLst>
          </p:cNvPr>
          <p:cNvGrpSpPr/>
          <p:nvPr/>
        </p:nvGrpSpPr>
        <p:grpSpPr>
          <a:xfrm>
            <a:off x="5140524" y="8163338"/>
            <a:ext cx="1187308" cy="922158"/>
            <a:chOff x="216098" y="1504338"/>
            <a:chExt cx="1187308" cy="922158"/>
          </a:xfrm>
        </p:grpSpPr>
        <p:sp>
          <p:nvSpPr>
            <p:cNvPr id="112" name="Oval 111">
              <a:extLst>
                <a:ext uri="{FF2B5EF4-FFF2-40B4-BE49-F238E27FC236}">
                  <a16:creationId xmlns:a16="http://schemas.microsoft.com/office/drawing/2014/main" id="{55BAD148-67F5-5471-05C7-163EF66168C1}"/>
                </a:ext>
              </a:extLst>
            </p:cNvPr>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7A60EAAD-FC75-0931-85A5-A5128B33BBA1}"/>
                </a:ext>
              </a:extLst>
            </p:cNvPr>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ighlight>
                    <a:srgbClr val="FFFF00"/>
                  </a:highlight>
                </a:rPr>
                <a:t>Issue</a:t>
              </a:r>
            </a:p>
          </p:txBody>
        </p:sp>
      </p:grpSp>
      <p:grpSp>
        <p:nvGrpSpPr>
          <p:cNvPr id="114" name="Group 113">
            <a:extLst>
              <a:ext uri="{FF2B5EF4-FFF2-40B4-BE49-F238E27FC236}">
                <a16:creationId xmlns:a16="http://schemas.microsoft.com/office/drawing/2014/main" id="{FAA8C44A-B232-3ECA-A980-7645311C88C8}"/>
              </a:ext>
            </a:extLst>
          </p:cNvPr>
          <p:cNvGrpSpPr/>
          <p:nvPr/>
        </p:nvGrpSpPr>
        <p:grpSpPr>
          <a:xfrm>
            <a:off x="6169565" y="8163338"/>
            <a:ext cx="1187308" cy="922158"/>
            <a:chOff x="216098" y="1504338"/>
            <a:chExt cx="1187308" cy="922158"/>
          </a:xfrm>
        </p:grpSpPr>
        <p:sp>
          <p:nvSpPr>
            <p:cNvPr id="115" name="Oval 114">
              <a:extLst>
                <a:ext uri="{FF2B5EF4-FFF2-40B4-BE49-F238E27FC236}">
                  <a16:creationId xmlns:a16="http://schemas.microsoft.com/office/drawing/2014/main" id="{45749AAA-E470-4637-4694-C64BA71D276F}"/>
                </a:ext>
              </a:extLst>
            </p:cNvPr>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AE083BA7-33FF-1660-6619-CC124A3CAFD1}"/>
                </a:ext>
              </a:extLst>
            </p:cNvPr>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ighlight>
                    <a:srgbClr val="FFFF00"/>
                  </a:highlight>
                </a:rPr>
                <a:t>Issue</a:t>
              </a:r>
            </a:p>
          </p:txBody>
        </p:sp>
      </p:grpSp>
      <p:sp>
        <p:nvSpPr>
          <p:cNvPr id="128" name="TextBox 127">
            <a:extLst>
              <a:ext uri="{FF2B5EF4-FFF2-40B4-BE49-F238E27FC236}">
                <a16:creationId xmlns:a16="http://schemas.microsoft.com/office/drawing/2014/main" id="{BBB25035-F018-881B-09F7-DD27BF8F94EA}"/>
              </a:ext>
            </a:extLst>
          </p:cNvPr>
          <p:cNvSpPr txBox="1"/>
          <p:nvPr/>
        </p:nvSpPr>
        <p:spPr>
          <a:xfrm>
            <a:off x="-4819101" y="3045880"/>
            <a:ext cx="4399081" cy="8710077"/>
          </a:xfrm>
          <a:prstGeom prst="rect">
            <a:avLst/>
          </a:prstGeom>
          <a:noFill/>
          <a:ln>
            <a:solidFill>
              <a:schemeClr val="tx1"/>
            </a:solidFill>
          </a:ln>
        </p:spPr>
        <p:txBody>
          <a:bodyPr wrap="square">
            <a:spAutoFit/>
          </a:bodyPr>
          <a:lstStyle/>
          <a:p>
            <a:r>
              <a:rPr lang="en-US" sz="1400" dirty="0"/>
              <a:t>The following list can describe </a:t>
            </a:r>
            <a:r>
              <a:rPr lang="en-US" sz="1400" u="sng" dirty="0"/>
              <a:t>both</a:t>
            </a:r>
            <a:r>
              <a:rPr lang="en-US" sz="1400" dirty="0"/>
              <a:t> strengths/assets AND issues/barriers/concerns/needs.  You can borrow directly from this list or use it as inspiration.</a:t>
            </a:r>
          </a:p>
          <a:p>
            <a:endParaRPr lang="en-US" sz="1400" dirty="0"/>
          </a:p>
          <a:p>
            <a:pPr marL="171450" indent="-171450">
              <a:buFont typeface="Arial" panose="020B0604020202020204" pitchFamily="34" charset="0"/>
              <a:buChar char="•"/>
            </a:pPr>
            <a:r>
              <a:rPr lang="en-US" sz="1400" dirty="0"/>
              <a:t>Access to fresh healthy food </a:t>
            </a:r>
          </a:p>
          <a:p>
            <a:pPr marL="171450" indent="-171450">
              <a:buFont typeface="Arial" panose="020B0604020202020204" pitchFamily="34" charset="0"/>
              <a:buChar char="•"/>
            </a:pPr>
            <a:r>
              <a:rPr lang="en-US" sz="1400" dirty="0"/>
              <a:t>Access to land with soil suitable for growing food </a:t>
            </a:r>
          </a:p>
          <a:p>
            <a:pPr marL="171450" indent="-171450">
              <a:buFont typeface="Arial" panose="020B0604020202020204" pitchFamily="34" charset="0"/>
              <a:buChar char="•"/>
            </a:pPr>
            <a:r>
              <a:rPr lang="en-US" sz="1400" dirty="0"/>
              <a:t>Access to quality healthcare  </a:t>
            </a:r>
          </a:p>
          <a:p>
            <a:pPr marL="171450" indent="-171450">
              <a:buFont typeface="Arial" panose="020B0604020202020204" pitchFamily="34" charset="0"/>
              <a:buChar char="•"/>
            </a:pPr>
            <a:r>
              <a:rPr lang="en-US" sz="1400" dirty="0"/>
              <a:t>Access to resources and support in their first language </a:t>
            </a:r>
          </a:p>
          <a:p>
            <a:pPr marL="171450" indent="-171450">
              <a:buFont typeface="Arial" panose="020B0604020202020204" pitchFamily="34" charset="0"/>
              <a:buChar char="•"/>
            </a:pPr>
            <a:r>
              <a:rPr lang="en-US" sz="1400" dirty="0"/>
              <a:t>Active and inclusive neighborhood/block club  </a:t>
            </a:r>
          </a:p>
          <a:p>
            <a:pPr marL="171450" indent="-171450">
              <a:buFont typeface="Arial" panose="020B0604020202020204" pitchFamily="34" charset="0"/>
              <a:buChar char="•"/>
            </a:pPr>
            <a:r>
              <a:rPr lang="en-US" sz="1400" dirty="0"/>
              <a:t>Affordable childcare </a:t>
            </a:r>
          </a:p>
          <a:p>
            <a:pPr marL="171450" indent="-171450">
              <a:buFont typeface="Arial" panose="020B0604020202020204" pitchFamily="34" charset="0"/>
              <a:buChar char="•"/>
            </a:pPr>
            <a:r>
              <a:rPr lang="en-US" sz="1400" dirty="0"/>
              <a:t>Affordable housing  </a:t>
            </a:r>
          </a:p>
          <a:p>
            <a:pPr marL="171450" indent="-171450">
              <a:buFont typeface="Arial" panose="020B0604020202020204" pitchFamily="34" charset="0"/>
              <a:buChar char="•"/>
            </a:pPr>
            <a:r>
              <a:rPr lang="en-US" sz="1400" dirty="0"/>
              <a:t>Business that “give-back” to the community with time and/or financial support </a:t>
            </a:r>
          </a:p>
          <a:p>
            <a:pPr marL="171450" indent="-171450">
              <a:buFont typeface="Arial" panose="020B0604020202020204" pitchFamily="34" charset="0"/>
              <a:buChar char="•"/>
            </a:pPr>
            <a:r>
              <a:rPr lang="en-US" sz="1400" dirty="0"/>
              <a:t>City Master Plans with goals to make healthy living more accessible </a:t>
            </a:r>
          </a:p>
          <a:p>
            <a:pPr marL="171450" indent="-171450">
              <a:buFont typeface="Arial" panose="020B0604020202020204" pitchFamily="34" charset="0"/>
              <a:buChar char="•"/>
            </a:pPr>
            <a:r>
              <a:rPr lang="en-US" sz="1400" dirty="0"/>
              <a:t>Cost of food  </a:t>
            </a:r>
          </a:p>
          <a:p>
            <a:pPr marL="171450" indent="-171450">
              <a:buFont typeface="Arial" panose="020B0604020202020204" pitchFamily="34" charset="0"/>
              <a:buChar char="•"/>
            </a:pPr>
            <a:r>
              <a:rPr lang="en-US" sz="1400" dirty="0"/>
              <a:t>Consistent reliable public transportation </a:t>
            </a:r>
          </a:p>
          <a:p>
            <a:pPr marL="171450" indent="-171450">
              <a:buFont typeface="Arial" panose="020B0604020202020204" pitchFamily="34" charset="0"/>
              <a:buChar char="•"/>
            </a:pPr>
            <a:r>
              <a:rPr lang="en-US" sz="1400" dirty="0"/>
              <a:t>Farmer’s markets </a:t>
            </a:r>
          </a:p>
          <a:p>
            <a:pPr marL="171450" indent="-171450">
              <a:buFont typeface="Arial" panose="020B0604020202020204" pitchFamily="34" charset="0"/>
              <a:buChar char="•"/>
            </a:pPr>
            <a:r>
              <a:rPr lang="en-US" sz="1400" dirty="0"/>
              <a:t>Food banks </a:t>
            </a:r>
          </a:p>
          <a:p>
            <a:pPr marL="171450" indent="-171450">
              <a:buFont typeface="Arial" panose="020B0604020202020204" pitchFamily="34" charset="0"/>
              <a:buChar char="•"/>
            </a:pPr>
            <a:r>
              <a:rPr lang="en-US" sz="1400" dirty="0"/>
              <a:t>Green space </a:t>
            </a:r>
          </a:p>
          <a:p>
            <a:pPr marL="171450" indent="-171450">
              <a:buFont typeface="Arial" panose="020B0604020202020204" pitchFamily="34" charset="0"/>
              <a:buChar char="•"/>
            </a:pPr>
            <a:r>
              <a:rPr lang="en-US" sz="1400" dirty="0"/>
              <a:t>Grocery stores </a:t>
            </a:r>
          </a:p>
          <a:p>
            <a:pPr marL="171450" indent="-171450">
              <a:buFont typeface="Arial" panose="020B0604020202020204" pitchFamily="34" charset="0"/>
              <a:buChar char="•"/>
            </a:pPr>
            <a:r>
              <a:rPr lang="en-US" sz="1400" dirty="0"/>
              <a:t>Grocery stores with fresh produce / healthy foods &amp; accepts EBT </a:t>
            </a:r>
          </a:p>
          <a:p>
            <a:pPr marL="171450" indent="-171450">
              <a:buFont typeface="Arial" panose="020B0604020202020204" pitchFamily="34" charset="0"/>
              <a:buChar char="•"/>
            </a:pPr>
            <a:r>
              <a:rPr lang="en-US" sz="1400" dirty="0"/>
              <a:t>Housing Assistance Programs </a:t>
            </a:r>
          </a:p>
          <a:p>
            <a:pPr marL="171450" indent="-171450">
              <a:buFont typeface="Arial" panose="020B0604020202020204" pitchFamily="34" charset="0"/>
              <a:buChar char="•"/>
            </a:pPr>
            <a:r>
              <a:rPr lang="en-US" sz="1400" dirty="0"/>
              <a:t>Local farm produce that accepts EBT </a:t>
            </a:r>
          </a:p>
          <a:p>
            <a:pPr marL="171450" indent="-171450">
              <a:buFont typeface="Arial" panose="020B0604020202020204" pitchFamily="34" charset="0"/>
              <a:buChar char="•"/>
            </a:pPr>
            <a:r>
              <a:rPr lang="en-US" sz="1400" dirty="0"/>
              <a:t>Local politician that integrates health issues across the policy platform </a:t>
            </a:r>
          </a:p>
          <a:p>
            <a:pPr marL="171450" indent="-171450">
              <a:buFont typeface="Arial" panose="020B0604020202020204" pitchFamily="34" charset="0"/>
              <a:buChar char="•"/>
            </a:pPr>
            <a:r>
              <a:rPr lang="en-US" sz="1400" dirty="0"/>
              <a:t>Maintained Parks with space for a variety of activities  </a:t>
            </a:r>
          </a:p>
          <a:p>
            <a:pPr marL="171450" indent="-171450">
              <a:buFont typeface="Arial" panose="020B0604020202020204" pitchFamily="34" charset="0"/>
              <a:buChar char="•"/>
            </a:pPr>
            <a:r>
              <a:rPr lang="en-US" sz="1400" dirty="0"/>
              <a:t>Safety [safe parks, maintained sidewalks, blight] </a:t>
            </a:r>
          </a:p>
          <a:p>
            <a:pPr marL="171450" indent="-171450">
              <a:buFont typeface="Arial" panose="020B0604020202020204" pitchFamily="34" charset="0"/>
              <a:buChar char="•"/>
            </a:pPr>
            <a:r>
              <a:rPr lang="en-US" sz="1400" dirty="0"/>
              <a:t>Specific organizations promoting healthy food and/or physical activity, e.g. library, community center, business, church, etc. </a:t>
            </a:r>
          </a:p>
          <a:p>
            <a:pPr marL="171450" indent="-171450">
              <a:buFont typeface="Arial" panose="020B0604020202020204" pitchFamily="34" charset="0"/>
              <a:buChar char="•"/>
            </a:pPr>
            <a:r>
              <a:rPr lang="en-US" sz="1400" dirty="0"/>
              <a:t>Specific community organizers/associations/nonprofits, services  </a:t>
            </a:r>
          </a:p>
          <a:p>
            <a:pPr marL="171450" indent="-171450">
              <a:buFont typeface="Arial" panose="020B0604020202020204" pitchFamily="34" charset="0"/>
              <a:buChar char="•"/>
            </a:pPr>
            <a:r>
              <a:rPr lang="en-US" sz="1400" dirty="0"/>
              <a:t>Transportation to places with fresh food  </a:t>
            </a:r>
          </a:p>
          <a:p>
            <a:pPr marL="171450" indent="-171450">
              <a:buFont typeface="Arial" panose="020B0604020202020204" pitchFamily="34" charset="0"/>
              <a:buChar char="•"/>
            </a:pPr>
            <a:r>
              <a:rPr lang="en-US" sz="1400" dirty="0"/>
              <a:t>Transportation to places with (physical) activities that are enjoyable  </a:t>
            </a:r>
          </a:p>
          <a:p>
            <a:pPr marL="171450" indent="-171450">
              <a:buFont typeface="Arial" panose="020B0604020202020204" pitchFamily="34" charset="0"/>
              <a:buChar char="•"/>
            </a:pPr>
            <a:r>
              <a:rPr lang="en-US" sz="1400" dirty="0"/>
              <a:t>Walkable neighborhood/ pathways to health food/ parks/ gardens </a:t>
            </a:r>
          </a:p>
          <a:p>
            <a:pPr marL="171450" indent="-171450">
              <a:buFont typeface="Arial" panose="020B0604020202020204" pitchFamily="34" charset="0"/>
              <a:buChar char="•"/>
            </a:pPr>
            <a:r>
              <a:rPr lang="en-US" sz="1400" dirty="0"/>
              <a:t>Youth/ Elder Advisory Groups </a:t>
            </a:r>
          </a:p>
        </p:txBody>
      </p:sp>
      <p:sp>
        <p:nvSpPr>
          <p:cNvPr id="129" name="Rectangle 128">
            <a:extLst>
              <a:ext uri="{FF2B5EF4-FFF2-40B4-BE49-F238E27FC236}">
                <a16:creationId xmlns:a16="http://schemas.microsoft.com/office/drawing/2014/main" id="{63763F15-A1AD-B1BE-BE56-1B2BB8DF384E}"/>
              </a:ext>
            </a:extLst>
          </p:cNvPr>
          <p:cNvSpPr/>
          <p:nvPr/>
        </p:nvSpPr>
        <p:spPr>
          <a:xfrm>
            <a:off x="8227552" y="9036992"/>
            <a:ext cx="8140208"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OPTIONAL: If applicable, drag the text box below to some of the white space on the page to include direct quotes from your exploration process.</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156A379E-4D6D-0B6C-CC47-7E6AFC6D4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670" y="4274250"/>
            <a:ext cx="930257" cy="930257"/>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560700B8-B2B2-D540-7CA6-BCB062AA9E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9141" y="636865"/>
            <a:ext cx="755535" cy="755535"/>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542C3680-464E-0A97-5386-4706D74FC3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89524" y="655648"/>
            <a:ext cx="755535" cy="755535"/>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6A8BC2FA-3C35-CF4D-088F-04FE88EDD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4174" y="655648"/>
            <a:ext cx="755535" cy="755535"/>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B5B2DEFB-727C-7B70-39E8-5553D480D1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21755" y="599401"/>
            <a:ext cx="785768" cy="785768"/>
          </a:xfrm>
          <a:prstGeom prst="rect">
            <a:avLst/>
          </a:prstGeom>
        </p:spPr>
      </p:pic>
      <p:pic>
        <p:nvPicPr>
          <p:cNvPr id="31" name="Picture 30" descr="A black background with a black square&#10;&#10;Description automatically generated with medium confidence">
            <a:extLst>
              <a:ext uri="{FF2B5EF4-FFF2-40B4-BE49-F238E27FC236}">
                <a16:creationId xmlns:a16="http://schemas.microsoft.com/office/drawing/2014/main" id="{AD5C02DF-79EC-670D-109A-E3CBCF7CE4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25330" y="732018"/>
            <a:ext cx="611658" cy="611658"/>
          </a:xfrm>
          <a:prstGeom prst="rect">
            <a:avLst/>
          </a:prstGeom>
        </p:spPr>
      </p:pic>
      <p:pic>
        <p:nvPicPr>
          <p:cNvPr id="33" name="Picture 32" descr="A black background with a black square&#10;&#10;Description automatically generated with medium confidence">
            <a:extLst>
              <a:ext uri="{FF2B5EF4-FFF2-40B4-BE49-F238E27FC236}">
                <a16:creationId xmlns:a16="http://schemas.microsoft.com/office/drawing/2014/main" id="{66FE4BFB-19CC-9140-25A1-CBD5B09814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370001" y="3440082"/>
            <a:ext cx="834168" cy="834168"/>
          </a:xfrm>
          <a:prstGeom prst="rect">
            <a:avLst/>
          </a:prstGeom>
        </p:spPr>
      </p:pic>
      <p:pic>
        <p:nvPicPr>
          <p:cNvPr id="35" name="Picture 34" descr="A black background with a black square&#10;&#10;Description automatically generated with medium confidence">
            <a:extLst>
              <a:ext uri="{FF2B5EF4-FFF2-40B4-BE49-F238E27FC236}">
                <a16:creationId xmlns:a16="http://schemas.microsoft.com/office/drawing/2014/main" id="{5BAE8A59-D13B-5818-2749-E33BE0CE6C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88021" y="3420528"/>
            <a:ext cx="900005" cy="900005"/>
          </a:xfrm>
          <a:prstGeom prst="rect">
            <a:avLst/>
          </a:prstGeom>
        </p:spPr>
      </p:pic>
      <p:pic>
        <p:nvPicPr>
          <p:cNvPr id="37" name="Picture 36" descr="A black background with a black square&#10;&#10;Description automatically generated with medium confidence">
            <a:extLst>
              <a:ext uri="{FF2B5EF4-FFF2-40B4-BE49-F238E27FC236}">
                <a16:creationId xmlns:a16="http://schemas.microsoft.com/office/drawing/2014/main" id="{DC156E1C-3167-2AC9-7AF1-3080DC18EBB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18862" y="3440082"/>
            <a:ext cx="809174" cy="809174"/>
          </a:xfrm>
          <a:prstGeom prst="rect">
            <a:avLst/>
          </a:prstGeom>
        </p:spPr>
      </p:pic>
      <p:pic>
        <p:nvPicPr>
          <p:cNvPr id="39" name="Picture 38" descr="A black background with a black square&#10;&#10;Description automatically generated with medium confidence">
            <a:extLst>
              <a:ext uri="{FF2B5EF4-FFF2-40B4-BE49-F238E27FC236}">
                <a16:creationId xmlns:a16="http://schemas.microsoft.com/office/drawing/2014/main" id="{DF26F0C5-6724-216C-B72D-9F413EECD1A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59711" y="3555461"/>
            <a:ext cx="706474" cy="706474"/>
          </a:xfrm>
          <a:prstGeom prst="rect">
            <a:avLst/>
          </a:prstGeom>
        </p:spPr>
      </p:pic>
      <p:pic>
        <p:nvPicPr>
          <p:cNvPr id="41" name="Picture 40" descr="A black background with a black square&#10;&#10;Description automatically generated with medium confidence">
            <a:extLst>
              <a:ext uri="{FF2B5EF4-FFF2-40B4-BE49-F238E27FC236}">
                <a16:creationId xmlns:a16="http://schemas.microsoft.com/office/drawing/2014/main" id="{65E51521-4B13-61D5-143A-1C0729DBF4C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40832" y="1558493"/>
            <a:ext cx="754934" cy="754934"/>
          </a:xfrm>
          <a:prstGeom prst="rect">
            <a:avLst/>
          </a:prstGeom>
        </p:spPr>
      </p:pic>
      <p:pic>
        <p:nvPicPr>
          <p:cNvPr id="43" name="Picture 42" descr="A black background with a black square&#10;&#10;Description automatically generated with medium confidence">
            <a:extLst>
              <a:ext uri="{FF2B5EF4-FFF2-40B4-BE49-F238E27FC236}">
                <a16:creationId xmlns:a16="http://schemas.microsoft.com/office/drawing/2014/main" id="{F7AF17B3-388F-570F-5886-F78435458F6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084607" y="1457482"/>
            <a:ext cx="896103" cy="896103"/>
          </a:xfrm>
          <a:prstGeom prst="rect">
            <a:avLst/>
          </a:prstGeom>
        </p:spPr>
      </p:pic>
      <p:pic>
        <p:nvPicPr>
          <p:cNvPr id="45" name="Picture 44" descr="A black background with a black square&#10;&#10;Description automatically generated with medium confidence">
            <a:extLst>
              <a:ext uri="{FF2B5EF4-FFF2-40B4-BE49-F238E27FC236}">
                <a16:creationId xmlns:a16="http://schemas.microsoft.com/office/drawing/2014/main" id="{B2356198-DF87-E478-D596-D8947D63809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404010" y="2463206"/>
            <a:ext cx="808693" cy="808693"/>
          </a:xfrm>
          <a:prstGeom prst="rect">
            <a:avLst/>
          </a:prstGeom>
        </p:spPr>
      </p:pic>
      <p:pic>
        <p:nvPicPr>
          <p:cNvPr id="47" name="Picture 46" descr="A black background with a black square&#10;&#10;Description automatically generated with medium confidence">
            <a:extLst>
              <a:ext uri="{FF2B5EF4-FFF2-40B4-BE49-F238E27FC236}">
                <a16:creationId xmlns:a16="http://schemas.microsoft.com/office/drawing/2014/main" id="{22485C60-D2A5-4974-7AF0-EF284FAD748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462791" y="2483469"/>
            <a:ext cx="808692" cy="808692"/>
          </a:xfrm>
          <a:prstGeom prst="rect">
            <a:avLst/>
          </a:prstGeom>
        </p:spPr>
      </p:pic>
      <p:pic>
        <p:nvPicPr>
          <p:cNvPr id="49" name="Picture 48" descr="A black background with a black square&#10;&#10;Description automatically generated with medium confidence">
            <a:extLst>
              <a:ext uri="{FF2B5EF4-FFF2-40B4-BE49-F238E27FC236}">
                <a16:creationId xmlns:a16="http://schemas.microsoft.com/office/drawing/2014/main" id="{8E5436F8-2728-F02A-E60A-81A27D66311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286600" y="1433385"/>
            <a:ext cx="808692" cy="808692"/>
          </a:xfrm>
          <a:prstGeom prst="rect">
            <a:avLst/>
          </a:prstGeom>
        </p:spPr>
      </p:pic>
      <p:pic>
        <p:nvPicPr>
          <p:cNvPr id="51" name="Picture 50" descr="A black background with a black square&#10;&#10;Description automatically generated with medium confidence">
            <a:extLst>
              <a:ext uri="{FF2B5EF4-FFF2-40B4-BE49-F238E27FC236}">
                <a16:creationId xmlns:a16="http://schemas.microsoft.com/office/drawing/2014/main" id="{F9BEAB8B-6960-8CDA-F61A-9350DB75B6F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461679" y="3673974"/>
            <a:ext cx="695484" cy="695484"/>
          </a:xfrm>
          <a:prstGeom prst="rect">
            <a:avLst/>
          </a:prstGeom>
        </p:spPr>
      </p:pic>
      <p:pic>
        <p:nvPicPr>
          <p:cNvPr id="53" name="Picture 52" descr="A black background with a black square&#10;&#10;Description automatically generated with medium confidence">
            <a:extLst>
              <a:ext uri="{FF2B5EF4-FFF2-40B4-BE49-F238E27FC236}">
                <a16:creationId xmlns:a16="http://schemas.microsoft.com/office/drawing/2014/main" id="{7DFA4F76-777A-13BC-A723-C32C938B3FD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445378" y="2714597"/>
            <a:ext cx="603504" cy="603504"/>
          </a:xfrm>
          <a:prstGeom prst="rect">
            <a:avLst/>
          </a:prstGeom>
        </p:spPr>
      </p:pic>
      <p:pic>
        <p:nvPicPr>
          <p:cNvPr id="55" name="Picture 54" descr="A black background with a black square&#10;&#10;Description automatically generated with medium confidence">
            <a:extLst>
              <a:ext uri="{FF2B5EF4-FFF2-40B4-BE49-F238E27FC236}">
                <a16:creationId xmlns:a16="http://schemas.microsoft.com/office/drawing/2014/main" id="{30CCB3D0-8470-5BD9-4118-1F86F6F8EE3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242997" y="1557892"/>
            <a:ext cx="755535" cy="755535"/>
          </a:xfrm>
          <a:prstGeom prst="rect">
            <a:avLst/>
          </a:prstGeom>
        </p:spPr>
      </p:pic>
      <p:pic>
        <p:nvPicPr>
          <p:cNvPr id="57" name="Picture 56" descr="A black background with a black square&#10;&#10;Description automatically generated with medium confidence">
            <a:extLst>
              <a:ext uri="{FF2B5EF4-FFF2-40B4-BE49-F238E27FC236}">
                <a16:creationId xmlns:a16="http://schemas.microsoft.com/office/drawing/2014/main" id="{9CD0CD64-A509-385B-9E10-24BCB2BE6CA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136307" y="3363057"/>
            <a:ext cx="1159217" cy="115921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348AFDB1-5EC1-1262-9291-8842B484643D}"/>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436818" y="5382194"/>
            <a:ext cx="670351" cy="670351"/>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D03DD88D-F2EF-4C84-51EE-513C641B0032}"/>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311637" y="5297010"/>
            <a:ext cx="755535" cy="755535"/>
          </a:xfrm>
          <a:prstGeom prst="rect">
            <a:avLst/>
          </a:prstGeom>
        </p:spPr>
      </p:pic>
      <p:pic>
        <p:nvPicPr>
          <p:cNvPr id="30" name="Picture 29" descr="A black background with a black square&#10;&#10;Description automatically generated with medium confidence">
            <a:extLst>
              <a:ext uri="{FF2B5EF4-FFF2-40B4-BE49-F238E27FC236}">
                <a16:creationId xmlns:a16="http://schemas.microsoft.com/office/drawing/2014/main" id="{EEA7419E-0DCC-30A5-E25E-9121E2EBB5C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254392" y="2629362"/>
            <a:ext cx="706474" cy="706474"/>
          </a:xfrm>
          <a:prstGeom prst="rect">
            <a:avLst/>
          </a:prstGeom>
        </p:spPr>
      </p:pic>
      <p:pic>
        <p:nvPicPr>
          <p:cNvPr id="34" name="Picture 33" descr="A black background with a black square&#10;&#10;Description automatically generated with medium confidence">
            <a:extLst>
              <a:ext uri="{FF2B5EF4-FFF2-40B4-BE49-F238E27FC236}">
                <a16:creationId xmlns:a16="http://schemas.microsoft.com/office/drawing/2014/main" id="{361CC57C-4DF9-C86D-8370-52FB13C1F86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307907" y="661239"/>
            <a:ext cx="755535" cy="755535"/>
          </a:xfrm>
          <a:prstGeom prst="rect">
            <a:avLst/>
          </a:prstGeom>
        </p:spPr>
      </p:pic>
      <p:pic>
        <p:nvPicPr>
          <p:cNvPr id="38" name="Picture 37" descr="A black background with a black square&#10;&#10;Description automatically generated with medium confidence">
            <a:extLst>
              <a:ext uri="{FF2B5EF4-FFF2-40B4-BE49-F238E27FC236}">
                <a16:creationId xmlns:a16="http://schemas.microsoft.com/office/drawing/2014/main" id="{0B1AB845-10DD-5304-73FD-38DF0DD1D26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380739" y="4429996"/>
            <a:ext cx="670351" cy="670351"/>
          </a:xfrm>
          <a:prstGeom prst="rect">
            <a:avLst/>
          </a:prstGeom>
        </p:spPr>
      </p:pic>
      <p:pic>
        <p:nvPicPr>
          <p:cNvPr id="42" name="Picture 41" descr="A black background with a black square&#10;&#10;Description automatically generated with medium confidence">
            <a:extLst>
              <a:ext uri="{FF2B5EF4-FFF2-40B4-BE49-F238E27FC236}">
                <a16:creationId xmlns:a16="http://schemas.microsoft.com/office/drawing/2014/main" id="{D6CFDE49-70B8-C178-0CD6-912B7D6E8F8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502114" y="4385329"/>
            <a:ext cx="698584" cy="698584"/>
          </a:xfrm>
          <a:prstGeom prst="rect">
            <a:avLst/>
          </a:prstGeom>
        </p:spPr>
      </p:pic>
      <p:pic>
        <p:nvPicPr>
          <p:cNvPr id="46" name="Picture 45" descr="A black background with a black square&#10;&#10;Description automatically generated with medium confidence">
            <a:extLst>
              <a:ext uri="{FF2B5EF4-FFF2-40B4-BE49-F238E27FC236}">
                <a16:creationId xmlns:a16="http://schemas.microsoft.com/office/drawing/2014/main" id="{5FCDCE95-0ED2-7BBB-D00F-FBA25B2DFF7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328928" y="4431641"/>
            <a:ext cx="557401" cy="557401"/>
          </a:xfrm>
          <a:prstGeom prst="rect">
            <a:avLst/>
          </a:prstGeom>
        </p:spPr>
      </p:pic>
      <p:pic>
        <p:nvPicPr>
          <p:cNvPr id="50" name="Picture 49" descr="A black background with a black square&#10;&#10;Description automatically generated with medium confidence">
            <a:extLst>
              <a:ext uri="{FF2B5EF4-FFF2-40B4-BE49-F238E27FC236}">
                <a16:creationId xmlns:a16="http://schemas.microsoft.com/office/drawing/2014/main" id="{BDDDCDAB-8A59-E03F-8663-8654828B7C73}"/>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2248268" y="1429430"/>
            <a:ext cx="754934" cy="754934"/>
          </a:xfrm>
          <a:prstGeom prst="rect">
            <a:avLst/>
          </a:prstGeom>
        </p:spPr>
      </p:pic>
      <p:pic>
        <p:nvPicPr>
          <p:cNvPr id="54" name="Picture 53" descr="A black background with a black square&#10;&#10;Description automatically generated with medium confidence">
            <a:extLst>
              <a:ext uri="{FF2B5EF4-FFF2-40B4-BE49-F238E27FC236}">
                <a16:creationId xmlns:a16="http://schemas.microsoft.com/office/drawing/2014/main" id="{43C8A5BA-73D7-8AAD-86F1-025ABDD37F66}"/>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1319772" y="1497078"/>
            <a:ext cx="744999" cy="744999"/>
          </a:xfrm>
          <a:prstGeom prst="rect">
            <a:avLst/>
          </a:prstGeom>
        </p:spPr>
      </p:pic>
      <p:sp>
        <p:nvSpPr>
          <p:cNvPr id="9" name="Rectangle 8">
            <a:extLst>
              <a:ext uri="{FF2B5EF4-FFF2-40B4-BE49-F238E27FC236}">
                <a16:creationId xmlns:a16="http://schemas.microsoft.com/office/drawing/2014/main" id="{4EA7B14D-B4AE-1BDC-0636-5E9FD37AF87E}"/>
              </a:ext>
            </a:extLst>
          </p:cNvPr>
          <p:cNvSpPr/>
          <p:nvPr/>
        </p:nvSpPr>
        <p:spPr>
          <a:xfrm>
            <a:off x="0" y="-946465"/>
            <a:ext cx="7772400" cy="731520"/>
          </a:xfrm>
          <a:prstGeom prst="rect">
            <a:avLst/>
          </a:prstGeom>
          <a:noFill/>
          <a:ln>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Page 2 lists the community strengths and assets as well as issues, barriers, concerns, and/or needs you discovered from your community during step 1. You will use your answers from step 1, questions 5-9  and step 2, questions 1 and 2 to complete this page.</a:t>
            </a:r>
          </a:p>
        </p:txBody>
      </p:sp>
      <p:sp>
        <p:nvSpPr>
          <p:cNvPr id="15" name="Star: 5 Points 14">
            <a:extLst>
              <a:ext uri="{FF2B5EF4-FFF2-40B4-BE49-F238E27FC236}">
                <a16:creationId xmlns:a16="http://schemas.microsoft.com/office/drawing/2014/main" id="{B9D213B9-D3AA-BCB9-26E2-07CAD61280AF}"/>
              </a:ext>
            </a:extLst>
          </p:cNvPr>
          <p:cNvSpPr/>
          <p:nvPr/>
        </p:nvSpPr>
        <p:spPr>
          <a:xfrm>
            <a:off x="-401045" y="-877788"/>
            <a:ext cx="330469" cy="329741"/>
          </a:xfrm>
          <a:prstGeom prst="star5">
            <a:avLst/>
          </a:prstGeom>
          <a:solidFill>
            <a:srgbClr val="FF8C00"/>
          </a:solidFill>
          <a:ln>
            <a:solidFill>
              <a:srgbClr val="FF8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0A813C3-138A-DF92-FEE3-C3F03DD5AAE8}"/>
              </a:ext>
            </a:extLst>
          </p:cNvPr>
          <p:cNvSpPr txBox="1"/>
          <p:nvPr/>
        </p:nvSpPr>
        <p:spPr>
          <a:xfrm>
            <a:off x="-4782978" y="1202827"/>
            <a:ext cx="4371624" cy="1384995"/>
          </a:xfrm>
          <a:prstGeom prst="rect">
            <a:avLst/>
          </a:prstGeom>
          <a:noFill/>
        </p:spPr>
        <p:txBody>
          <a:bodyPr wrap="square">
            <a:spAutoFit/>
          </a:bodyPr>
          <a:lstStyle/>
          <a:p>
            <a:r>
              <a:rPr lang="en-US" sz="1400" dirty="0"/>
              <a:t>Enter the strengths and assets you discovered from your community in step 1. (See list below for examples and inspiration.) </a:t>
            </a:r>
          </a:p>
          <a:p>
            <a:endParaRPr lang="en-US" sz="1400" dirty="0"/>
          </a:p>
          <a:p>
            <a:r>
              <a:rPr lang="en-US" sz="1400" dirty="0"/>
              <a:t>Then, copy and paste or drag in one of the icons on the right that represent that strength or asset.</a:t>
            </a:r>
          </a:p>
        </p:txBody>
      </p:sp>
      <p:cxnSp>
        <p:nvCxnSpPr>
          <p:cNvPr id="32" name="Straight Arrow Connector 31">
            <a:extLst>
              <a:ext uri="{FF2B5EF4-FFF2-40B4-BE49-F238E27FC236}">
                <a16:creationId xmlns:a16="http://schemas.microsoft.com/office/drawing/2014/main" id="{242106E7-50DD-C542-D75F-354EC46E74B2}"/>
              </a:ext>
              <a:ext uri="{C183D7F6-B498-43B3-948B-1728B52AA6E4}">
                <adec:decorative xmlns:adec="http://schemas.microsoft.com/office/drawing/2017/decorative" val="1"/>
              </a:ext>
            </a:extLst>
          </p:cNvPr>
          <p:cNvCxnSpPr/>
          <p:nvPr/>
        </p:nvCxnSpPr>
        <p:spPr>
          <a:xfrm>
            <a:off x="-811356" y="1853130"/>
            <a:ext cx="6241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7A12E5D6-E1C1-C6F8-BB02-497EA78B0EEE}"/>
              </a:ext>
            </a:extLst>
          </p:cNvPr>
          <p:cNvSpPr txBox="1"/>
          <p:nvPr/>
        </p:nvSpPr>
        <p:spPr>
          <a:xfrm>
            <a:off x="8524086" y="6705008"/>
            <a:ext cx="5153772" cy="1384995"/>
          </a:xfrm>
          <a:prstGeom prst="rect">
            <a:avLst/>
          </a:prstGeom>
          <a:noFill/>
        </p:spPr>
        <p:txBody>
          <a:bodyPr wrap="square">
            <a:spAutoFit/>
          </a:bodyPr>
          <a:lstStyle/>
          <a:p>
            <a:r>
              <a:rPr lang="en-US" sz="1400" dirty="0"/>
              <a:t>Enter the issues, barriers, concerns, and/or needs you discovered from your community in step 1. (See list to the left for examples and inspiration.) </a:t>
            </a:r>
          </a:p>
          <a:p>
            <a:endParaRPr lang="en-US" sz="1400" dirty="0"/>
          </a:p>
          <a:p>
            <a:r>
              <a:rPr lang="en-US" sz="1400" dirty="0"/>
              <a:t>Then, copy and paste or drag in one of the above that represent that barriers, concerns, and/or need.</a:t>
            </a:r>
          </a:p>
        </p:txBody>
      </p:sp>
      <p:cxnSp>
        <p:nvCxnSpPr>
          <p:cNvPr id="40" name="Straight Arrow Connector 39">
            <a:extLst>
              <a:ext uri="{FF2B5EF4-FFF2-40B4-BE49-F238E27FC236}">
                <a16:creationId xmlns:a16="http://schemas.microsoft.com/office/drawing/2014/main" id="{6795E68F-45F0-B58B-2A0B-820A48262374}"/>
              </a:ext>
              <a:ext uri="{C183D7F6-B498-43B3-948B-1728B52AA6E4}">
                <adec:decorative xmlns:adec="http://schemas.microsoft.com/office/drawing/2017/decorative" val="1"/>
              </a:ext>
            </a:extLst>
          </p:cNvPr>
          <p:cNvCxnSpPr>
            <a:cxnSpLocks/>
          </p:cNvCxnSpPr>
          <p:nvPr/>
        </p:nvCxnSpPr>
        <p:spPr>
          <a:xfrm flipH="1">
            <a:off x="7931018" y="7456196"/>
            <a:ext cx="5930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796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2EA2F88-2010-5982-B102-DD79AD8317EF}"/>
              </a:ext>
            </a:extLst>
          </p:cNvPr>
          <p:cNvSpPr/>
          <p:nvPr/>
        </p:nvSpPr>
        <p:spPr>
          <a:xfrm>
            <a:off x="985479" y="6255584"/>
            <a:ext cx="6786921" cy="2860984"/>
          </a:xfrm>
          <a:prstGeom prst="rect">
            <a:avLst/>
          </a:prstGeom>
          <a:solidFill>
            <a:srgbClr val="ACD04A">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0AD7EDB-1278-979E-1655-92A4D20C4AB2}"/>
              </a:ext>
            </a:extLst>
          </p:cNvPr>
          <p:cNvSpPr/>
          <p:nvPr/>
        </p:nvSpPr>
        <p:spPr>
          <a:xfrm>
            <a:off x="2042742" y="5431621"/>
            <a:ext cx="5729658" cy="457200"/>
          </a:xfrm>
          <a:prstGeom prst="rect">
            <a:avLst/>
          </a:prstGeom>
          <a:solidFill>
            <a:srgbClr val="ACD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0F5A603-40D6-243F-2B68-C0B8BE4985CE}"/>
              </a:ext>
            </a:extLst>
          </p:cNvPr>
          <p:cNvSpPr/>
          <p:nvPr/>
        </p:nvSpPr>
        <p:spPr>
          <a:xfrm>
            <a:off x="0" y="471055"/>
            <a:ext cx="5729658" cy="457200"/>
          </a:xfrm>
          <a:prstGeom prst="rect">
            <a:avLst/>
          </a:prstGeom>
          <a:solidFill>
            <a:srgbClr val="ACD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72F80E9-9E54-F6E5-B575-8A4116C450C0}"/>
              </a:ext>
            </a:extLst>
          </p:cNvPr>
          <p:cNvSpPr txBox="1"/>
          <p:nvPr/>
        </p:nvSpPr>
        <p:spPr>
          <a:xfrm>
            <a:off x="0" y="530378"/>
            <a:ext cx="7356873" cy="338554"/>
          </a:xfrm>
          <a:prstGeom prst="rect">
            <a:avLst/>
          </a:prstGeom>
          <a:noFill/>
        </p:spPr>
        <p:txBody>
          <a:bodyPr wrap="square">
            <a:spAutoFit/>
          </a:bodyPr>
          <a:lstStyle/>
          <a:p>
            <a:r>
              <a:rPr lang="en-US" sz="1600" b="1" dirty="0"/>
              <a:t>Prioritization</a:t>
            </a:r>
          </a:p>
        </p:txBody>
      </p:sp>
      <p:sp>
        <p:nvSpPr>
          <p:cNvPr id="5" name="TextBox 4">
            <a:extLst>
              <a:ext uri="{FF2B5EF4-FFF2-40B4-BE49-F238E27FC236}">
                <a16:creationId xmlns:a16="http://schemas.microsoft.com/office/drawing/2014/main" id="{E3C8476B-0128-60CE-30B9-5D9A71ABC110}"/>
              </a:ext>
            </a:extLst>
          </p:cNvPr>
          <p:cNvSpPr txBox="1"/>
          <p:nvPr/>
        </p:nvSpPr>
        <p:spPr>
          <a:xfrm>
            <a:off x="2411245" y="5490944"/>
            <a:ext cx="5361155" cy="338554"/>
          </a:xfrm>
          <a:prstGeom prst="rect">
            <a:avLst/>
          </a:prstGeom>
          <a:noFill/>
        </p:spPr>
        <p:txBody>
          <a:bodyPr wrap="square">
            <a:spAutoFit/>
          </a:bodyPr>
          <a:lstStyle/>
          <a:p>
            <a:pPr algn="r"/>
            <a:r>
              <a:rPr lang="en-US" sz="1600" b="1" dirty="0"/>
              <a:t>Next Steps</a:t>
            </a:r>
          </a:p>
        </p:txBody>
      </p:sp>
      <p:sp>
        <p:nvSpPr>
          <p:cNvPr id="128" name="TextBox 127">
            <a:extLst>
              <a:ext uri="{FF2B5EF4-FFF2-40B4-BE49-F238E27FC236}">
                <a16:creationId xmlns:a16="http://schemas.microsoft.com/office/drawing/2014/main" id="{BBB25035-F018-881B-09F7-DD27BF8F94EA}"/>
              </a:ext>
            </a:extLst>
          </p:cNvPr>
          <p:cNvSpPr txBox="1"/>
          <p:nvPr/>
        </p:nvSpPr>
        <p:spPr>
          <a:xfrm>
            <a:off x="-4724399" y="1349405"/>
            <a:ext cx="3984169" cy="1384995"/>
          </a:xfrm>
          <a:prstGeom prst="rect">
            <a:avLst/>
          </a:prstGeom>
          <a:noFill/>
        </p:spPr>
        <p:txBody>
          <a:bodyPr wrap="square">
            <a:spAutoFit/>
          </a:bodyPr>
          <a:lstStyle/>
          <a:p>
            <a:r>
              <a:rPr lang="en-US" sz="1400" dirty="0"/>
              <a:t>Insert a description of your process for getting input about which health issue is most important to the community. Include:</a:t>
            </a:r>
          </a:p>
          <a:p>
            <a:pPr marL="171450" indent="-171450">
              <a:buFont typeface="Arial" panose="020B0604020202020204" pitchFamily="34" charset="0"/>
              <a:buChar char="•"/>
            </a:pPr>
            <a:r>
              <a:rPr lang="en-US" sz="1400" dirty="0"/>
              <a:t>Who you talked with and what you asked them</a:t>
            </a:r>
          </a:p>
          <a:p>
            <a:pPr marL="171450" indent="-171450">
              <a:buFont typeface="Arial" panose="020B0604020202020204" pitchFamily="34" charset="0"/>
              <a:buChar char="•"/>
            </a:pPr>
            <a:r>
              <a:rPr lang="en-US" sz="1400" dirty="0"/>
              <a:t>Any benefit or feasibility analysis</a:t>
            </a:r>
          </a:p>
          <a:p>
            <a:endParaRPr lang="en-US" sz="1400" dirty="0"/>
          </a:p>
        </p:txBody>
      </p:sp>
      <p:sp>
        <p:nvSpPr>
          <p:cNvPr id="130" name="TextBox 129">
            <a:extLst>
              <a:ext uri="{FF2B5EF4-FFF2-40B4-BE49-F238E27FC236}">
                <a16:creationId xmlns:a16="http://schemas.microsoft.com/office/drawing/2014/main" id="{CF7CF293-6833-B5A6-D6F9-DBDA1DCD5716}"/>
              </a:ext>
            </a:extLst>
          </p:cNvPr>
          <p:cNvSpPr txBox="1"/>
          <p:nvPr/>
        </p:nvSpPr>
        <p:spPr>
          <a:xfrm>
            <a:off x="1244635" y="6591699"/>
            <a:ext cx="6268608" cy="738664"/>
          </a:xfrm>
          <a:prstGeom prst="rect">
            <a:avLst/>
          </a:prstGeom>
          <a:noFill/>
        </p:spPr>
        <p:txBody>
          <a:bodyPr wrap="square">
            <a:spAutoFit/>
          </a:bodyPr>
          <a:lstStyle/>
          <a:p>
            <a:r>
              <a:rPr lang="en-US" sz="1400" b="0" i="0" dirty="0">
                <a:solidFill>
                  <a:srgbClr val="000000"/>
                </a:solidFill>
                <a:effectLst/>
                <a:highlight>
                  <a:srgbClr val="FFFF00"/>
                </a:highlight>
              </a:rPr>
              <a:t>[Insert summary.]</a:t>
            </a:r>
          </a:p>
          <a:p>
            <a:endParaRPr lang="en-US" sz="1400" dirty="0">
              <a:solidFill>
                <a:srgbClr val="000000"/>
              </a:solidFill>
              <a:highlight>
                <a:srgbClr val="FFFF00"/>
              </a:highlight>
            </a:endParaRPr>
          </a:p>
          <a:p>
            <a:r>
              <a:rPr lang="en-US" sz="1400" b="0" i="0" dirty="0">
                <a:solidFill>
                  <a:srgbClr val="000000"/>
                </a:solidFill>
                <a:effectLst/>
                <a:highlight>
                  <a:srgbClr val="FFFF00"/>
                </a:highlight>
              </a:rPr>
              <a:t>[Insert next steps.]</a:t>
            </a:r>
            <a:endParaRPr lang="en-US" sz="1400" dirty="0">
              <a:highlight>
                <a:srgbClr val="FFFF00"/>
              </a:highlight>
            </a:endParaRPr>
          </a:p>
        </p:txBody>
      </p:sp>
      <p:sp>
        <p:nvSpPr>
          <p:cNvPr id="9" name="Rectangle 8">
            <a:extLst>
              <a:ext uri="{FF2B5EF4-FFF2-40B4-BE49-F238E27FC236}">
                <a16:creationId xmlns:a16="http://schemas.microsoft.com/office/drawing/2014/main" id="{C65AB478-307C-82B1-1A55-813351B53C67}"/>
              </a:ext>
            </a:extLst>
          </p:cNvPr>
          <p:cNvSpPr/>
          <p:nvPr/>
        </p:nvSpPr>
        <p:spPr>
          <a:xfrm>
            <a:off x="-12844" y="1230845"/>
            <a:ext cx="7526087" cy="1537015"/>
          </a:xfrm>
          <a:prstGeom prst="rect">
            <a:avLst/>
          </a:prstGeom>
          <a:solidFill>
            <a:srgbClr val="ACD04A">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4677FF5-A604-2845-AAEB-4FE534876321}"/>
              </a:ext>
            </a:extLst>
          </p:cNvPr>
          <p:cNvSpPr txBox="1"/>
          <p:nvPr/>
        </p:nvSpPr>
        <p:spPr>
          <a:xfrm>
            <a:off x="56167" y="1404551"/>
            <a:ext cx="7300705" cy="307777"/>
          </a:xfrm>
          <a:prstGeom prst="rect">
            <a:avLst/>
          </a:prstGeom>
          <a:noFill/>
        </p:spPr>
        <p:txBody>
          <a:bodyPr wrap="square">
            <a:spAutoFit/>
          </a:bodyPr>
          <a:lstStyle/>
          <a:p>
            <a:r>
              <a:rPr lang="en-US" sz="1400" dirty="0">
                <a:highlight>
                  <a:srgbClr val="FFFF00"/>
                </a:highlight>
              </a:rPr>
              <a:t>[Insert your process here.] </a:t>
            </a:r>
            <a:r>
              <a:rPr lang="en-US" sz="1400" dirty="0"/>
              <a:t>Based on this process, we decided to focus on the following issues. </a:t>
            </a:r>
          </a:p>
        </p:txBody>
      </p:sp>
      <p:sp>
        <p:nvSpPr>
          <p:cNvPr id="15" name="TextBox 14">
            <a:extLst>
              <a:ext uri="{FF2B5EF4-FFF2-40B4-BE49-F238E27FC236}">
                <a16:creationId xmlns:a16="http://schemas.microsoft.com/office/drawing/2014/main" id="{AC8F378A-10B7-6C11-EF34-51EE34E3A568}"/>
              </a:ext>
            </a:extLst>
          </p:cNvPr>
          <p:cNvSpPr txBox="1"/>
          <p:nvPr/>
        </p:nvSpPr>
        <p:spPr>
          <a:xfrm>
            <a:off x="-4724399" y="3663601"/>
            <a:ext cx="4010432" cy="1600438"/>
          </a:xfrm>
          <a:prstGeom prst="rect">
            <a:avLst/>
          </a:prstGeom>
          <a:noFill/>
        </p:spPr>
        <p:txBody>
          <a:bodyPr wrap="square" lIns="91440" tIns="45720" rIns="91440" bIns="45720" anchor="t">
            <a:spAutoFit/>
          </a:bodyPr>
          <a:lstStyle/>
          <a:p>
            <a:r>
              <a:rPr lang="en-US" sz="1400" dirty="0"/>
              <a:t>List at least the top three priority issues you and </a:t>
            </a:r>
            <a:r>
              <a:rPr lang="en-US" sz="1400"/>
              <a:t>your community decided on. Copy and paste the </a:t>
            </a:r>
            <a:r>
              <a:rPr lang="en-US" sz="1400" dirty="0"/>
              <a:t>corresponding icons from the community strengths and issues page into the green circles. </a:t>
            </a:r>
          </a:p>
          <a:p>
            <a:endParaRPr lang="en-US" sz="1400" dirty="0"/>
          </a:p>
          <a:p>
            <a:r>
              <a:rPr lang="en-US" sz="1400" dirty="0"/>
              <a:t>If you want to include more than three priorities, copy and paste the green circles. </a:t>
            </a:r>
          </a:p>
        </p:txBody>
      </p:sp>
      <p:sp>
        <p:nvSpPr>
          <p:cNvPr id="3" name="Oval 2">
            <a:extLst>
              <a:ext uri="{FF2B5EF4-FFF2-40B4-BE49-F238E27FC236}">
                <a16:creationId xmlns:a16="http://schemas.microsoft.com/office/drawing/2014/main" id="{3DB6DEEA-F860-59EE-E4D8-F5C7A14E8C3B}"/>
              </a:ext>
            </a:extLst>
          </p:cNvPr>
          <p:cNvSpPr/>
          <p:nvPr/>
        </p:nvSpPr>
        <p:spPr>
          <a:xfrm>
            <a:off x="590839" y="3345540"/>
            <a:ext cx="1307592" cy="1278414"/>
          </a:xfrm>
          <a:prstGeom prst="ellipse">
            <a:avLst/>
          </a:prstGeom>
          <a:solidFill>
            <a:srgbClr val="ACD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D861E7C-97FF-264A-AEB8-2F2737DF7B65}"/>
              </a:ext>
            </a:extLst>
          </p:cNvPr>
          <p:cNvSpPr/>
          <p:nvPr/>
        </p:nvSpPr>
        <p:spPr>
          <a:xfrm>
            <a:off x="3232404" y="3345540"/>
            <a:ext cx="1307592" cy="1278414"/>
          </a:xfrm>
          <a:prstGeom prst="ellipse">
            <a:avLst/>
          </a:prstGeom>
          <a:solidFill>
            <a:srgbClr val="ACD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98C392E-2257-55BF-B74B-E9052B96B86F}"/>
              </a:ext>
            </a:extLst>
          </p:cNvPr>
          <p:cNvSpPr/>
          <p:nvPr/>
        </p:nvSpPr>
        <p:spPr>
          <a:xfrm>
            <a:off x="5729658" y="3342687"/>
            <a:ext cx="1307592" cy="1278414"/>
          </a:xfrm>
          <a:prstGeom prst="ellipse">
            <a:avLst/>
          </a:prstGeom>
          <a:solidFill>
            <a:srgbClr val="ACD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A23A115-D71D-5FD8-8907-E0DEC9212DA4}"/>
              </a:ext>
            </a:extLst>
          </p:cNvPr>
          <p:cNvSpPr txBox="1"/>
          <p:nvPr/>
        </p:nvSpPr>
        <p:spPr>
          <a:xfrm>
            <a:off x="526364" y="4752201"/>
            <a:ext cx="1436541" cy="276999"/>
          </a:xfrm>
          <a:prstGeom prst="rect">
            <a:avLst/>
          </a:prstGeom>
          <a:noFill/>
        </p:spPr>
        <p:txBody>
          <a:bodyPr wrap="square">
            <a:spAutoFit/>
          </a:bodyPr>
          <a:lstStyle/>
          <a:p>
            <a:pPr algn="ctr"/>
            <a:r>
              <a:rPr lang="en-US" sz="1200" dirty="0">
                <a:highlight>
                  <a:srgbClr val="FFFF00"/>
                </a:highlight>
              </a:rPr>
              <a:t>[priority #1]</a:t>
            </a:r>
          </a:p>
        </p:txBody>
      </p:sp>
      <p:sp>
        <p:nvSpPr>
          <p:cNvPr id="11" name="TextBox 10">
            <a:extLst>
              <a:ext uri="{FF2B5EF4-FFF2-40B4-BE49-F238E27FC236}">
                <a16:creationId xmlns:a16="http://schemas.microsoft.com/office/drawing/2014/main" id="{FD1D892E-280A-CDE7-8F9E-EF8042964C64}"/>
              </a:ext>
            </a:extLst>
          </p:cNvPr>
          <p:cNvSpPr txBox="1"/>
          <p:nvPr/>
        </p:nvSpPr>
        <p:spPr>
          <a:xfrm>
            <a:off x="3232404" y="4749362"/>
            <a:ext cx="1436541" cy="276999"/>
          </a:xfrm>
          <a:prstGeom prst="rect">
            <a:avLst/>
          </a:prstGeom>
          <a:noFill/>
        </p:spPr>
        <p:txBody>
          <a:bodyPr wrap="square">
            <a:spAutoFit/>
          </a:bodyPr>
          <a:lstStyle/>
          <a:p>
            <a:pPr algn="ctr"/>
            <a:r>
              <a:rPr lang="en-US" sz="1200" dirty="0">
                <a:highlight>
                  <a:srgbClr val="FFFF00"/>
                </a:highlight>
              </a:rPr>
              <a:t>[priority #2]</a:t>
            </a:r>
          </a:p>
        </p:txBody>
      </p:sp>
      <p:sp>
        <p:nvSpPr>
          <p:cNvPr id="13" name="TextBox 12">
            <a:extLst>
              <a:ext uri="{FF2B5EF4-FFF2-40B4-BE49-F238E27FC236}">
                <a16:creationId xmlns:a16="http://schemas.microsoft.com/office/drawing/2014/main" id="{BF6C366E-00B3-61CC-D44E-57E74E12B509}"/>
              </a:ext>
            </a:extLst>
          </p:cNvPr>
          <p:cNvSpPr txBox="1"/>
          <p:nvPr/>
        </p:nvSpPr>
        <p:spPr>
          <a:xfrm>
            <a:off x="5665183" y="4740449"/>
            <a:ext cx="1436541" cy="276999"/>
          </a:xfrm>
          <a:prstGeom prst="rect">
            <a:avLst/>
          </a:prstGeom>
          <a:noFill/>
        </p:spPr>
        <p:txBody>
          <a:bodyPr wrap="square">
            <a:spAutoFit/>
          </a:bodyPr>
          <a:lstStyle/>
          <a:p>
            <a:pPr algn="ctr"/>
            <a:r>
              <a:rPr lang="en-US" sz="1200" dirty="0">
                <a:highlight>
                  <a:srgbClr val="FFFF00"/>
                </a:highlight>
              </a:rPr>
              <a:t>[priority #3]</a:t>
            </a:r>
          </a:p>
        </p:txBody>
      </p:sp>
      <p:sp>
        <p:nvSpPr>
          <p:cNvPr id="14" name="TextBox 13">
            <a:extLst>
              <a:ext uri="{FF2B5EF4-FFF2-40B4-BE49-F238E27FC236}">
                <a16:creationId xmlns:a16="http://schemas.microsoft.com/office/drawing/2014/main" id="{A9142A44-DE4A-DD4C-9614-983094B8D630}"/>
              </a:ext>
            </a:extLst>
          </p:cNvPr>
          <p:cNvSpPr txBox="1"/>
          <p:nvPr/>
        </p:nvSpPr>
        <p:spPr>
          <a:xfrm>
            <a:off x="8654543" y="6768697"/>
            <a:ext cx="3971758" cy="1384995"/>
          </a:xfrm>
          <a:prstGeom prst="rect">
            <a:avLst/>
          </a:prstGeom>
          <a:noFill/>
        </p:spPr>
        <p:txBody>
          <a:bodyPr wrap="square">
            <a:spAutoFit/>
          </a:bodyPr>
          <a:lstStyle/>
          <a:p>
            <a:r>
              <a:rPr lang="en-US" sz="1400" b="0" i="0" dirty="0">
                <a:solidFill>
                  <a:srgbClr val="000000"/>
                </a:solidFill>
                <a:effectLst/>
              </a:rPr>
              <a:t>Describe the next steps in your process, no matter where you are. Be specific. Include details such as</a:t>
            </a:r>
            <a:r>
              <a:rPr lang="en-US" sz="1400" dirty="0">
                <a:solidFill>
                  <a:srgbClr val="000000"/>
                </a:solidFill>
              </a:rPr>
              <a:t>:</a:t>
            </a:r>
            <a:endParaRPr lang="en-US" sz="1400" b="0" i="0" dirty="0">
              <a:solidFill>
                <a:srgbClr val="000000"/>
              </a:solidFill>
              <a:effectLst/>
            </a:endParaRPr>
          </a:p>
          <a:p>
            <a:pPr marL="171450" indent="-171450">
              <a:buFont typeface="Arial" panose="020B0604020202020204" pitchFamily="34" charset="0"/>
              <a:buChar char="•"/>
            </a:pPr>
            <a:r>
              <a:rPr lang="en-US" sz="1400" dirty="0">
                <a:solidFill>
                  <a:srgbClr val="000000"/>
                </a:solidFill>
              </a:rPr>
              <a:t>How are you going to continue the conversation?</a:t>
            </a:r>
            <a:endParaRPr lang="en-US" sz="1400" b="0" i="0" dirty="0">
              <a:solidFill>
                <a:srgbClr val="000000"/>
              </a:solidFill>
              <a:effectLst/>
            </a:endParaRPr>
          </a:p>
          <a:p>
            <a:pPr marL="171450" indent="-171450">
              <a:buFont typeface="Arial" panose="020B0604020202020204" pitchFamily="34" charset="0"/>
              <a:buChar char="•"/>
            </a:pPr>
            <a:r>
              <a:rPr lang="en-US" sz="1400" b="0" i="0" dirty="0">
                <a:solidFill>
                  <a:srgbClr val="000000"/>
                </a:solidFill>
                <a:effectLst/>
              </a:rPr>
              <a:t>What is the community going to do? </a:t>
            </a:r>
          </a:p>
          <a:p>
            <a:pPr marL="171450" indent="-171450">
              <a:buFont typeface="Arial" panose="020B0604020202020204" pitchFamily="34" charset="0"/>
              <a:buChar char="•"/>
            </a:pPr>
            <a:r>
              <a:rPr lang="en-US" sz="1400" b="0" i="0" dirty="0">
                <a:solidFill>
                  <a:srgbClr val="000000"/>
                </a:solidFill>
                <a:effectLst/>
              </a:rPr>
              <a:t>Who is responsible for making sure it gets done? </a:t>
            </a:r>
          </a:p>
          <a:p>
            <a:pPr marL="171450" indent="-171450">
              <a:buFont typeface="Arial" panose="020B0604020202020204" pitchFamily="34" charset="0"/>
              <a:buChar char="•"/>
            </a:pPr>
            <a:r>
              <a:rPr lang="en-US" sz="1400" b="0" i="0" dirty="0">
                <a:solidFill>
                  <a:srgbClr val="000000"/>
                </a:solidFill>
                <a:effectLst/>
              </a:rPr>
              <a:t>When does it need to be done?</a:t>
            </a:r>
          </a:p>
        </p:txBody>
      </p:sp>
      <p:cxnSp>
        <p:nvCxnSpPr>
          <p:cNvPr id="18" name="Straight Arrow Connector 17">
            <a:extLst>
              <a:ext uri="{FF2B5EF4-FFF2-40B4-BE49-F238E27FC236}">
                <a16:creationId xmlns:a16="http://schemas.microsoft.com/office/drawing/2014/main" id="{A1D35513-B494-CAF5-B68E-77E081C942D1}"/>
              </a:ext>
              <a:ext uri="{C183D7F6-B498-43B3-948B-1728B52AA6E4}">
                <adec:decorative xmlns:adec="http://schemas.microsoft.com/office/drawing/2017/decorative" val="1"/>
              </a:ext>
            </a:extLst>
          </p:cNvPr>
          <p:cNvCxnSpPr/>
          <p:nvPr/>
        </p:nvCxnSpPr>
        <p:spPr>
          <a:xfrm>
            <a:off x="-740230" y="4980688"/>
            <a:ext cx="6241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46985477-EACA-F37B-63AD-AE1C1A399C34}"/>
              </a:ext>
            </a:extLst>
          </p:cNvPr>
          <p:cNvSpPr/>
          <p:nvPr/>
        </p:nvSpPr>
        <p:spPr>
          <a:xfrm>
            <a:off x="0" y="-1463040"/>
            <a:ext cx="7772400" cy="1367522"/>
          </a:xfrm>
          <a:prstGeom prst="rect">
            <a:avLst/>
          </a:prstGeom>
          <a:noFill/>
          <a:ln>
            <a:solidFill>
              <a:srgbClr val="ACD04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b="1" dirty="0">
                <a:solidFill>
                  <a:schemeClr val="tx1"/>
                </a:solidFill>
              </a:rPr>
              <a:t>The top of page 3 describes the prioritization process you used to rank top community issues during step 2. You will use your answers from step 2 (Prioritizing Strategies), questions 3-4 to complete the top half of the page.</a:t>
            </a:r>
          </a:p>
          <a:p>
            <a:endParaRPr lang="en-US" sz="1200" b="1" dirty="0">
              <a:solidFill>
                <a:schemeClr val="tx1"/>
              </a:solidFill>
            </a:endParaRPr>
          </a:p>
          <a:p>
            <a:r>
              <a:rPr lang="en-US" sz="1200" b="1" dirty="0">
                <a:solidFill>
                  <a:schemeClr val="tx1"/>
                </a:solidFill>
              </a:rPr>
              <a:t>The bottom of page 3 includes next steps you plan to take with this information. Depending on where you are in the process, you will use your answers from step 2, questions 8-11 to describe how you will prioritize PSE strategies and keep the conversation going. OR, you will use your answers from step 3, question 2 to describe your action plan.</a:t>
            </a:r>
          </a:p>
        </p:txBody>
      </p:sp>
      <p:sp>
        <p:nvSpPr>
          <p:cNvPr id="21" name="Star: 5 Points 20">
            <a:extLst>
              <a:ext uri="{FF2B5EF4-FFF2-40B4-BE49-F238E27FC236}">
                <a16:creationId xmlns:a16="http://schemas.microsoft.com/office/drawing/2014/main" id="{2824C99E-9876-AE75-0F4D-2A76F8757950}"/>
              </a:ext>
            </a:extLst>
          </p:cNvPr>
          <p:cNvSpPr/>
          <p:nvPr/>
        </p:nvSpPr>
        <p:spPr>
          <a:xfrm>
            <a:off x="-428172" y="-1109020"/>
            <a:ext cx="330469" cy="329741"/>
          </a:xfrm>
          <a:prstGeom prst="star5">
            <a:avLst/>
          </a:prstGeom>
          <a:solidFill>
            <a:srgbClr val="ACD04A"/>
          </a:solidFill>
          <a:ln>
            <a:solidFill>
              <a:srgbClr val="ACD0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096D62E7-E1B2-DB91-6CDE-0DA7D61D38E2}"/>
              </a:ext>
              <a:ext uri="{C183D7F6-B498-43B3-948B-1728B52AA6E4}">
                <adec:decorative xmlns:adec="http://schemas.microsoft.com/office/drawing/2017/decorative" val="1"/>
              </a:ext>
            </a:extLst>
          </p:cNvPr>
          <p:cNvCxnSpPr/>
          <p:nvPr/>
        </p:nvCxnSpPr>
        <p:spPr>
          <a:xfrm>
            <a:off x="-740230" y="1548200"/>
            <a:ext cx="6241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AD4188F2-F62E-C969-7C9D-F569D9CF88C5}"/>
              </a:ext>
              <a:ext uri="{C183D7F6-B498-43B3-948B-1728B52AA6E4}">
                <adec:decorative xmlns:adec="http://schemas.microsoft.com/office/drawing/2017/decorative" val="1"/>
              </a:ext>
            </a:extLst>
          </p:cNvPr>
          <p:cNvCxnSpPr>
            <a:cxnSpLocks/>
          </p:cNvCxnSpPr>
          <p:nvPr/>
        </p:nvCxnSpPr>
        <p:spPr>
          <a:xfrm flipH="1">
            <a:off x="7931082" y="6868698"/>
            <a:ext cx="7234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443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3A89-A0E7-FCFF-5828-045E71919A83}"/>
              </a:ext>
            </a:extLst>
          </p:cNvPr>
          <p:cNvSpPr>
            <a:spLocks noGrp="1"/>
          </p:cNvSpPr>
          <p:nvPr>
            <p:ph type="title"/>
          </p:nvPr>
        </p:nvSpPr>
        <p:spPr>
          <a:xfrm>
            <a:off x="534353" y="4057121"/>
            <a:ext cx="6703695" cy="1944159"/>
          </a:xfrm>
          <a:noFill/>
        </p:spPr>
        <p:txBody>
          <a:bodyPr/>
          <a:lstStyle/>
          <a:p>
            <a:pPr algn="ctr"/>
            <a:r>
              <a:rPr lang="en-US" b="1" dirty="0">
                <a:solidFill>
                  <a:schemeClr val="accent1"/>
                </a:solidFill>
              </a:rPr>
              <a:t>EXAMPLE!</a:t>
            </a:r>
          </a:p>
        </p:txBody>
      </p:sp>
    </p:spTree>
    <p:extLst>
      <p:ext uri="{BB962C8B-B14F-4D97-AF65-F5344CB8AC3E}">
        <p14:creationId xmlns:p14="http://schemas.microsoft.com/office/powerpoint/2010/main" val="720058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Rectangle: Rounded Corners 451">
            <a:extLst>
              <a:ext uri="{FF2B5EF4-FFF2-40B4-BE49-F238E27FC236}">
                <a16:creationId xmlns:a16="http://schemas.microsoft.com/office/drawing/2014/main" id="{DA818D2D-2852-CE0C-64AA-ED6587C338C4}"/>
              </a:ext>
            </a:extLst>
          </p:cNvPr>
          <p:cNvSpPr>
            <a:spLocks noGrp="1" noRot="1" noMove="1" noResize="1" noEditPoints="1" noAdjustHandles="1" noChangeArrowheads="1" noChangeShapeType="1"/>
          </p:cNvSpPr>
          <p:nvPr/>
        </p:nvSpPr>
        <p:spPr>
          <a:xfrm>
            <a:off x="4786587" y="3821231"/>
            <a:ext cx="2697308" cy="169777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4CF318-DDB4-A83E-5DE4-2C52C867F0EB}"/>
              </a:ext>
            </a:extLst>
          </p:cNvPr>
          <p:cNvSpPr>
            <a:spLocks noGrp="1" noRot="1" noMove="1" noResize="1" noEditPoints="1" noAdjustHandles="1" noChangeArrowheads="1" noChangeShapeType="1"/>
          </p:cNvSpPr>
          <p:nvPr/>
        </p:nvSpPr>
        <p:spPr>
          <a:xfrm>
            <a:off x="-18745" y="-16883"/>
            <a:ext cx="7791145" cy="3339640"/>
          </a:xfrm>
          <a:prstGeom prst="rect">
            <a:avLst/>
          </a:prstGeom>
          <a:solidFill>
            <a:srgbClr val="D3E9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ectangle 449">
            <a:extLst>
              <a:ext uri="{FF2B5EF4-FFF2-40B4-BE49-F238E27FC236}">
                <a16:creationId xmlns:a16="http://schemas.microsoft.com/office/drawing/2014/main" id="{1CA5BABF-A0C5-2CB5-74F0-388807AF6C18}"/>
              </a:ext>
            </a:extLst>
          </p:cNvPr>
          <p:cNvSpPr>
            <a:spLocks noGrp="1" noRot="1" noMove="1" noResize="1" noEditPoints="1" noAdjustHandles="1" noChangeArrowheads="1" noChangeShapeType="1"/>
          </p:cNvSpPr>
          <p:nvPr/>
        </p:nvSpPr>
        <p:spPr>
          <a:xfrm>
            <a:off x="-14684" y="3102744"/>
            <a:ext cx="5729658" cy="457200"/>
          </a:xfrm>
          <a:prstGeom prst="rect">
            <a:avLst/>
          </a:prstGeom>
          <a:solidFill>
            <a:srgbClr val="1BA6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a:extLst>
              <a:ext uri="{FF2B5EF4-FFF2-40B4-BE49-F238E27FC236}">
                <a16:creationId xmlns:a16="http://schemas.microsoft.com/office/drawing/2014/main" id="{5FD98CA4-49D6-CC3F-5AC7-91197EF19503}"/>
              </a:ext>
            </a:extLst>
          </p:cNvPr>
          <p:cNvSpPr>
            <a:spLocks noGrp="1" noRot="1" noMove="1" noResize="1" noEditPoints="1" noAdjustHandles="1" noChangeArrowheads="1" noChangeShapeType="1"/>
          </p:cNvSpPr>
          <p:nvPr/>
        </p:nvSpPr>
        <p:spPr>
          <a:xfrm>
            <a:off x="2042742" y="5874111"/>
            <a:ext cx="5729658" cy="457200"/>
          </a:xfrm>
          <a:prstGeom prst="rect">
            <a:avLst/>
          </a:prstGeom>
          <a:solidFill>
            <a:srgbClr val="1BA6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040D321-684B-4C37-A369-B6194E5780A6}"/>
              </a:ext>
            </a:extLst>
          </p:cNvPr>
          <p:cNvSpPr/>
          <p:nvPr/>
        </p:nvSpPr>
        <p:spPr>
          <a:xfrm>
            <a:off x="-2814378" y="9491061"/>
            <a:ext cx="1945253" cy="617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tx1"/>
                </a:solidFill>
              </a:rPr>
              <a:t>Insert your logo here</a:t>
            </a:r>
          </a:p>
        </p:txBody>
      </p:sp>
      <p:sp>
        <p:nvSpPr>
          <p:cNvPr id="282" name="TextBox 281">
            <a:extLst>
              <a:ext uri="{FF2B5EF4-FFF2-40B4-BE49-F238E27FC236}">
                <a16:creationId xmlns:a16="http://schemas.microsoft.com/office/drawing/2014/main" id="{4AF8D556-850C-4741-90AE-AD12FAB977AE}"/>
              </a:ext>
            </a:extLst>
          </p:cNvPr>
          <p:cNvSpPr txBox="1">
            <a:spLocks noGrp="1" noRot="1" noMove="1" noResize="1" noEditPoints="1" noAdjustHandles="1" noChangeArrowheads="1" noChangeShapeType="1"/>
          </p:cNvSpPr>
          <p:nvPr/>
        </p:nvSpPr>
        <p:spPr>
          <a:xfrm>
            <a:off x="1076128" y="9450653"/>
            <a:ext cx="4870692" cy="461665"/>
          </a:xfrm>
          <a:prstGeom prst="rect">
            <a:avLst/>
          </a:prstGeom>
          <a:noFill/>
        </p:spPr>
        <p:txBody>
          <a:bodyPr wrap="square" rtlCol="0">
            <a:spAutoFit/>
          </a:bodyPr>
          <a:lstStyle/>
          <a:p>
            <a:r>
              <a:rPr lang="en-US" sz="800" dirty="0"/>
              <a:t>This institution is an equal opportunity provider. </a:t>
            </a:r>
          </a:p>
          <a:p>
            <a:r>
              <a:rPr lang="en-US" sz="800" dirty="0"/>
              <a:t>This project was funded in whole or in part by the USDA’s Supplemental Nutrition Assistance Program Education through the Michigan Department of Health and Human Services and the Michigan Fitness Foundation.</a:t>
            </a:r>
          </a:p>
        </p:txBody>
      </p:sp>
      <p:cxnSp>
        <p:nvCxnSpPr>
          <p:cNvPr id="7" name="Straight Arrow Connector 6">
            <a:extLst>
              <a:ext uri="{FF2B5EF4-FFF2-40B4-BE49-F238E27FC236}">
                <a16:creationId xmlns:a16="http://schemas.microsoft.com/office/drawing/2014/main" id="{71F1E871-52B7-4E6D-93EA-7F0308A39932}"/>
              </a:ext>
              <a:ext uri="{C183D7F6-B498-43B3-948B-1728B52AA6E4}">
                <adec:decorative xmlns:adec="http://schemas.microsoft.com/office/drawing/2017/decorative" val="1"/>
              </a:ext>
            </a:extLst>
          </p:cNvPr>
          <p:cNvCxnSpPr/>
          <p:nvPr/>
        </p:nvCxnSpPr>
        <p:spPr>
          <a:xfrm>
            <a:off x="-869125" y="9799683"/>
            <a:ext cx="6241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98C3757B-376B-944E-8820-9D02F2B403B2}"/>
              </a:ext>
              <a:ext uri="{C183D7F6-B498-43B3-948B-1728B52AA6E4}">
                <adec:decorative xmlns:adec="http://schemas.microsoft.com/office/drawing/2017/decorative" val="1"/>
              </a:ext>
            </a:extLst>
          </p:cNvPr>
          <p:cNvCxnSpPr>
            <a:cxnSpLocks/>
          </p:cNvCxnSpPr>
          <p:nvPr/>
        </p:nvCxnSpPr>
        <p:spPr>
          <a:xfrm flipH="1" flipV="1">
            <a:off x="7848952" y="7423157"/>
            <a:ext cx="597486" cy="116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Freeform 6">
            <a:extLst>
              <a:ext uri="{FF2B5EF4-FFF2-40B4-BE49-F238E27FC236}">
                <a16:creationId xmlns:a16="http://schemas.microsoft.com/office/drawing/2014/main" id="{D5FC810E-94BE-9233-1EE3-5E2A5EFCFCF4}"/>
              </a:ext>
            </a:extLst>
          </p:cNvPr>
          <p:cNvSpPr>
            <a:spLocks/>
          </p:cNvSpPr>
          <p:nvPr/>
        </p:nvSpPr>
        <p:spPr bwMode="auto">
          <a:xfrm>
            <a:off x="14353254" y="6670329"/>
            <a:ext cx="258292" cy="304416"/>
          </a:xfrm>
          <a:custGeom>
            <a:avLst/>
            <a:gdLst>
              <a:gd name="T0" fmla="*/ 0 w 140"/>
              <a:gd name="T1" fmla="*/ 165 h 165"/>
              <a:gd name="T2" fmla="*/ 0 w 140"/>
              <a:gd name="T3" fmla="*/ 80 h 165"/>
              <a:gd name="T4" fmla="*/ 0 w 140"/>
              <a:gd name="T5" fmla="*/ 19 h 165"/>
              <a:gd name="T6" fmla="*/ 78 w 140"/>
              <a:gd name="T7" fmla="*/ 26 h 165"/>
              <a:gd name="T8" fmla="*/ 140 w 140"/>
              <a:gd name="T9" fmla="*/ 0 h 165"/>
              <a:gd name="T10" fmla="*/ 140 w 140"/>
              <a:gd name="T11" fmla="*/ 164 h 165"/>
              <a:gd name="T12" fmla="*/ 0 w 140"/>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140" h="165">
                <a:moveTo>
                  <a:pt x="0" y="165"/>
                </a:moveTo>
                <a:lnTo>
                  <a:pt x="0" y="80"/>
                </a:lnTo>
                <a:lnTo>
                  <a:pt x="0" y="19"/>
                </a:lnTo>
                <a:lnTo>
                  <a:pt x="78" y="26"/>
                </a:lnTo>
                <a:lnTo>
                  <a:pt x="140" y="0"/>
                </a:lnTo>
                <a:lnTo>
                  <a:pt x="140" y="164"/>
                </a:lnTo>
                <a:lnTo>
                  <a:pt x="0" y="165"/>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FEC3F8B2-2D46-D88C-EB3E-747ED574AFC0}"/>
              </a:ext>
            </a:extLst>
          </p:cNvPr>
          <p:cNvSpPr>
            <a:spLocks/>
          </p:cNvSpPr>
          <p:nvPr/>
        </p:nvSpPr>
        <p:spPr bwMode="auto">
          <a:xfrm>
            <a:off x="13838517" y="6705383"/>
            <a:ext cx="514739" cy="319175"/>
          </a:xfrm>
          <a:custGeom>
            <a:avLst/>
            <a:gdLst>
              <a:gd name="T0" fmla="*/ 0 w 279"/>
              <a:gd name="T1" fmla="*/ 173 h 173"/>
              <a:gd name="T2" fmla="*/ 0 w 279"/>
              <a:gd name="T3" fmla="*/ 63 h 173"/>
              <a:gd name="T4" fmla="*/ 22 w 279"/>
              <a:gd name="T5" fmla="*/ 53 h 173"/>
              <a:gd name="T6" fmla="*/ 53 w 279"/>
              <a:gd name="T7" fmla="*/ 82 h 173"/>
              <a:gd name="T8" fmla="*/ 79 w 279"/>
              <a:gd name="T9" fmla="*/ 68 h 173"/>
              <a:gd name="T10" fmla="*/ 106 w 279"/>
              <a:gd name="T11" fmla="*/ 88 h 173"/>
              <a:gd name="T12" fmla="*/ 145 w 279"/>
              <a:gd name="T13" fmla="*/ 44 h 173"/>
              <a:gd name="T14" fmla="*/ 215 w 279"/>
              <a:gd name="T15" fmla="*/ 8 h 173"/>
              <a:gd name="T16" fmla="*/ 226 w 279"/>
              <a:gd name="T17" fmla="*/ 14 h 173"/>
              <a:gd name="T18" fmla="*/ 279 w 279"/>
              <a:gd name="T19" fmla="*/ 0 h 173"/>
              <a:gd name="T20" fmla="*/ 279 w 279"/>
              <a:gd name="T21" fmla="*/ 61 h 173"/>
              <a:gd name="T22" fmla="*/ 167 w 279"/>
              <a:gd name="T23" fmla="*/ 61 h 173"/>
              <a:gd name="T24" fmla="*/ 167 w 279"/>
              <a:gd name="T25" fmla="*/ 117 h 173"/>
              <a:gd name="T26" fmla="*/ 111 w 279"/>
              <a:gd name="T27" fmla="*/ 117 h 173"/>
              <a:gd name="T28" fmla="*/ 111 w 279"/>
              <a:gd name="T29" fmla="*/ 173 h 173"/>
              <a:gd name="T30" fmla="*/ 0 w 279"/>
              <a:gd name="T31"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173">
                <a:moveTo>
                  <a:pt x="0" y="173"/>
                </a:moveTo>
                <a:lnTo>
                  <a:pt x="0" y="63"/>
                </a:lnTo>
                <a:lnTo>
                  <a:pt x="22" y="53"/>
                </a:lnTo>
                <a:lnTo>
                  <a:pt x="53" y="82"/>
                </a:lnTo>
                <a:lnTo>
                  <a:pt x="79" y="68"/>
                </a:lnTo>
                <a:lnTo>
                  <a:pt x="106" y="88"/>
                </a:lnTo>
                <a:lnTo>
                  <a:pt x="145" y="44"/>
                </a:lnTo>
                <a:lnTo>
                  <a:pt x="215" y="8"/>
                </a:lnTo>
                <a:lnTo>
                  <a:pt x="226" y="14"/>
                </a:lnTo>
                <a:lnTo>
                  <a:pt x="279" y="0"/>
                </a:lnTo>
                <a:lnTo>
                  <a:pt x="279" y="61"/>
                </a:lnTo>
                <a:lnTo>
                  <a:pt x="167" y="61"/>
                </a:lnTo>
                <a:lnTo>
                  <a:pt x="167" y="117"/>
                </a:lnTo>
                <a:lnTo>
                  <a:pt x="111" y="117"/>
                </a:lnTo>
                <a:lnTo>
                  <a:pt x="111" y="173"/>
                </a:lnTo>
                <a:lnTo>
                  <a:pt x="0" y="173"/>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8">
            <a:extLst>
              <a:ext uri="{FF2B5EF4-FFF2-40B4-BE49-F238E27FC236}">
                <a16:creationId xmlns:a16="http://schemas.microsoft.com/office/drawing/2014/main" id="{2A1FDAE3-4DC2-3567-849D-7658EAE60E31}"/>
              </a:ext>
            </a:extLst>
          </p:cNvPr>
          <p:cNvSpPr>
            <a:spLocks/>
          </p:cNvSpPr>
          <p:nvPr/>
        </p:nvSpPr>
        <p:spPr bwMode="auto">
          <a:xfrm>
            <a:off x="14043305" y="6817924"/>
            <a:ext cx="309950" cy="442786"/>
          </a:xfrm>
          <a:custGeom>
            <a:avLst/>
            <a:gdLst>
              <a:gd name="T0" fmla="*/ 34 w 168"/>
              <a:gd name="T1" fmla="*/ 240 h 240"/>
              <a:gd name="T2" fmla="*/ 36 w 168"/>
              <a:gd name="T3" fmla="*/ 196 h 240"/>
              <a:gd name="T4" fmla="*/ 27 w 168"/>
              <a:gd name="T5" fmla="*/ 196 h 240"/>
              <a:gd name="T6" fmla="*/ 29 w 168"/>
              <a:gd name="T7" fmla="*/ 112 h 240"/>
              <a:gd name="T8" fmla="*/ 0 w 168"/>
              <a:gd name="T9" fmla="*/ 112 h 240"/>
              <a:gd name="T10" fmla="*/ 0 w 168"/>
              <a:gd name="T11" fmla="*/ 56 h 240"/>
              <a:gd name="T12" fmla="*/ 56 w 168"/>
              <a:gd name="T13" fmla="*/ 56 h 240"/>
              <a:gd name="T14" fmla="*/ 56 w 168"/>
              <a:gd name="T15" fmla="*/ 0 h 240"/>
              <a:gd name="T16" fmla="*/ 168 w 168"/>
              <a:gd name="T17" fmla="*/ 0 h 240"/>
              <a:gd name="T18" fmla="*/ 168 w 168"/>
              <a:gd name="T19" fmla="*/ 85 h 240"/>
              <a:gd name="T20" fmla="*/ 168 w 168"/>
              <a:gd name="T21" fmla="*/ 174 h 240"/>
              <a:gd name="T22" fmla="*/ 155 w 168"/>
              <a:gd name="T23" fmla="*/ 177 h 240"/>
              <a:gd name="T24" fmla="*/ 155 w 168"/>
              <a:gd name="T25" fmla="*/ 191 h 240"/>
              <a:gd name="T26" fmla="*/ 121 w 168"/>
              <a:gd name="T27" fmla="*/ 175 h 240"/>
              <a:gd name="T28" fmla="*/ 78 w 168"/>
              <a:gd name="T29" fmla="*/ 180 h 240"/>
              <a:gd name="T30" fmla="*/ 66 w 168"/>
              <a:gd name="T31" fmla="*/ 194 h 240"/>
              <a:gd name="T32" fmla="*/ 59 w 168"/>
              <a:gd name="T33" fmla="*/ 216 h 240"/>
              <a:gd name="T34" fmla="*/ 34 w 168"/>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240">
                <a:moveTo>
                  <a:pt x="34" y="240"/>
                </a:moveTo>
                <a:lnTo>
                  <a:pt x="36" y="196"/>
                </a:lnTo>
                <a:lnTo>
                  <a:pt x="27" y="196"/>
                </a:lnTo>
                <a:lnTo>
                  <a:pt x="29" y="112"/>
                </a:lnTo>
                <a:lnTo>
                  <a:pt x="0" y="112"/>
                </a:lnTo>
                <a:lnTo>
                  <a:pt x="0" y="56"/>
                </a:lnTo>
                <a:lnTo>
                  <a:pt x="56" y="56"/>
                </a:lnTo>
                <a:lnTo>
                  <a:pt x="56" y="0"/>
                </a:lnTo>
                <a:lnTo>
                  <a:pt x="168" y="0"/>
                </a:lnTo>
                <a:lnTo>
                  <a:pt x="168" y="85"/>
                </a:lnTo>
                <a:lnTo>
                  <a:pt x="168" y="174"/>
                </a:lnTo>
                <a:lnTo>
                  <a:pt x="155" y="177"/>
                </a:lnTo>
                <a:lnTo>
                  <a:pt x="155" y="191"/>
                </a:lnTo>
                <a:lnTo>
                  <a:pt x="121" y="175"/>
                </a:lnTo>
                <a:lnTo>
                  <a:pt x="78" y="180"/>
                </a:lnTo>
                <a:lnTo>
                  <a:pt x="66" y="194"/>
                </a:lnTo>
                <a:lnTo>
                  <a:pt x="59" y="216"/>
                </a:lnTo>
                <a:lnTo>
                  <a:pt x="34" y="240"/>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9">
            <a:extLst>
              <a:ext uri="{FF2B5EF4-FFF2-40B4-BE49-F238E27FC236}">
                <a16:creationId xmlns:a16="http://schemas.microsoft.com/office/drawing/2014/main" id="{77414D87-878C-80C4-7F0D-54782DC41EC1}"/>
              </a:ext>
            </a:extLst>
          </p:cNvPr>
          <p:cNvSpPr>
            <a:spLocks/>
          </p:cNvSpPr>
          <p:nvPr/>
        </p:nvSpPr>
        <p:spPr bwMode="auto">
          <a:xfrm>
            <a:off x="14353254" y="6972899"/>
            <a:ext cx="715837" cy="230618"/>
          </a:xfrm>
          <a:custGeom>
            <a:avLst/>
            <a:gdLst>
              <a:gd name="T0" fmla="*/ 0 w 388"/>
              <a:gd name="T1" fmla="*/ 90 h 125"/>
              <a:gd name="T2" fmla="*/ 0 w 388"/>
              <a:gd name="T3" fmla="*/ 1 h 125"/>
              <a:gd name="T4" fmla="*/ 140 w 388"/>
              <a:gd name="T5" fmla="*/ 0 h 125"/>
              <a:gd name="T6" fmla="*/ 165 w 388"/>
              <a:gd name="T7" fmla="*/ 1 h 125"/>
              <a:gd name="T8" fmla="*/ 165 w 388"/>
              <a:gd name="T9" fmla="*/ 28 h 125"/>
              <a:gd name="T10" fmla="*/ 332 w 388"/>
              <a:gd name="T11" fmla="*/ 28 h 125"/>
              <a:gd name="T12" fmla="*/ 333 w 388"/>
              <a:gd name="T13" fmla="*/ 54 h 125"/>
              <a:gd name="T14" fmla="*/ 361 w 388"/>
              <a:gd name="T15" fmla="*/ 56 h 125"/>
              <a:gd name="T16" fmla="*/ 361 w 388"/>
              <a:gd name="T17" fmla="*/ 81 h 125"/>
              <a:gd name="T18" fmla="*/ 388 w 388"/>
              <a:gd name="T19" fmla="*/ 83 h 125"/>
              <a:gd name="T20" fmla="*/ 388 w 388"/>
              <a:gd name="T21" fmla="*/ 86 h 125"/>
              <a:gd name="T22" fmla="*/ 335 w 388"/>
              <a:gd name="T23" fmla="*/ 79 h 125"/>
              <a:gd name="T24" fmla="*/ 301 w 388"/>
              <a:gd name="T25" fmla="*/ 86 h 125"/>
              <a:gd name="T26" fmla="*/ 276 w 388"/>
              <a:gd name="T27" fmla="*/ 68 h 125"/>
              <a:gd name="T28" fmla="*/ 260 w 388"/>
              <a:gd name="T29" fmla="*/ 68 h 125"/>
              <a:gd name="T30" fmla="*/ 250 w 388"/>
              <a:gd name="T31" fmla="*/ 125 h 125"/>
              <a:gd name="T32" fmla="*/ 225 w 388"/>
              <a:gd name="T33" fmla="*/ 115 h 125"/>
              <a:gd name="T34" fmla="*/ 177 w 388"/>
              <a:gd name="T35" fmla="*/ 73 h 125"/>
              <a:gd name="T36" fmla="*/ 107 w 388"/>
              <a:gd name="T37" fmla="*/ 47 h 125"/>
              <a:gd name="T38" fmla="*/ 77 w 388"/>
              <a:gd name="T39" fmla="*/ 47 h 125"/>
              <a:gd name="T40" fmla="*/ 44 w 388"/>
              <a:gd name="T41" fmla="*/ 88 h 125"/>
              <a:gd name="T42" fmla="*/ 0 w 388"/>
              <a:gd name="T43" fmla="*/ 9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8" h="125">
                <a:moveTo>
                  <a:pt x="0" y="90"/>
                </a:moveTo>
                <a:lnTo>
                  <a:pt x="0" y="1"/>
                </a:lnTo>
                <a:lnTo>
                  <a:pt x="140" y="0"/>
                </a:lnTo>
                <a:lnTo>
                  <a:pt x="165" y="1"/>
                </a:lnTo>
                <a:lnTo>
                  <a:pt x="165" y="28"/>
                </a:lnTo>
                <a:lnTo>
                  <a:pt x="332" y="28"/>
                </a:lnTo>
                <a:lnTo>
                  <a:pt x="333" y="54"/>
                </a:lnTo>
                <a:lnTo>
                  <a:pt x="361" y="56"/>
                </a:lnTo>
                <a:lnTo>
                  <a:pt x="361" y="81"/>
                </a:lnTo>
                <a:lnTo>
                  <a:pt x="388" y="83"/>
                </a:lnTo>
                <a:lnTo>
                  <a:pt x="388" y="86"/>
                </a:lnTo>
                <a:lnTo>
                  <a:pt x="335" y="79"/>
                </a:lnTo>
                <a:lnTo>
                  <a:pt x="301" y="86"/>
                </a:lnTo>
                <a:lnTo>
                  <a:pt x="276" y="68"/>
                </a:lnTo>
                <a:lnTo>
                  <a:pt x="260" y="68"/>
                </a:lnTo>
                <a:lnTo>
                  <a:pt x="250" y="125"/>
                </a:lnTo>
                <a:lnTo>
                  <a:pt x="225" y="115"/>
                </a:lnTo>
                <a:lnTo>
                  <a:pt x="177" y="73"/>
                </a:lnTo>
                <a:lnTo>
                  <a:pt x="107" y="47"/>
                </a:lnTo>
                <a:lnTo>
                  <a:pt x="77" y="47"/>
                </a:lnTo>
                <a:lnTo>
                  <a:pt x="44" y="88"/>
                </a:lnTo>
                <a:lnTo>
                  <a:pt x="0" y="90"/>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0">
            <a:extLst>
              <a:ext uri="{FF2B5EF4-FFF2-40B4-BE49-F238E27FC236}">
                <a16:creationId xmlns:a16="http://schemas.microsoft.com/office/drawing/2014/main" id="{4E466B8A-5308-E51A-ED32-AB6F3EA0CCC9}"/>
              </a:ext>
            </a:extLst>
          </p:cNvPr>
          <p:cNvSpPr>
            <a:spLocks/>
          </p:cNvSpPr>
          <p:nvPr/>
        </p:nvSpPr>
        <p:spPr bwMode="auto">
          <a:xfrm>
            <a:off x="14611546" y="6661105"/>
            <a:ext cx="544258" cy="483374"/>
          </a:xfrm>
          <a:custGeom>
            <a:avLst/>
            <a:gdLst>
              <a:gd name="T0" fmla="*/ 0 w 295"/>
              <a:gd name="T1" fmla="*/ 5 h 262"/>
              <a:gd name="T2" fmla="*/ 61 w 295"/>
              <a:gd name="T3" fmla="*/ 0 h 262"/>
              <a:gd name="T4" fmla="*/ 45 w 295"/>
              <a:gd name="T5" fmla="*/ 24 h 262"/>
              <a:gd name="T6" fmla="*/ 47 w 295"/>
              <a:gd name="T7" fmla="*/ 72 h 262"/>
              <a:gd name="T8" fmla="*/ 39 w 295"/>
              <a:gd name="T9" fmla="*/ 85 h 262"/>
              <a:gd name="T10" fmla="*/ 47 w 295"/>
              <a:gd name="T11" fmla="*/ 95 h 262"/>
              <a:gd name="T12" fmla="*/ 66 w 295"/>
              <a:gd name="T13" fmla="*/ 92 h 262"/>
              <a:gd name="T14" fmla="*/ 95 w 295"/>
              <a:gd name="T15" fmla="*/ 106 h 262"/>
              <a:gd name="T16" fmla="*/ 134 w 295"/>
              <a:gd name="T17" fmla="*/ 94 h 262"/>
              <a:gd name="T18" fmla="*/ 146 w 295"/>
              <a:gd name="T19" fmla="*/ 117 h 262"/>
              <a:gd name="T20" fmla="*/ 181 w 295"/>
              <a:gd name="T21" fmla="*/ 94 h 262"/>
              <a:gd name="T22" fmla="*/ 204 w 295"/>
              <a:gd name="T23" fmla="*/ 92 h 262"/>
              <a:gd name="T24" fmla="*/ 232 w 295"/>
              <a:gd name="T25" fmla="*/ 169 h 262"/>
              <a:gd name="T26" fmla="*/ 212 w 295"/>
              <a:gd name="T27" fmla="*/ 182 h 262"/>
              <a:gd name="T28" fmla="*/ 219 w 295"/>
              <a:gd name="T29" fmla="*/ 194 h 262"/>
              <a:gd name="T30" fmla="*/ 246 w 295"/>
              <a:gd name="T31" fmla="*/ 192 h 262"/>
              <a:gd name="T32" fmla="*/ 266 w 295"/>
              <a:gd name="T33" fmla="*/ 208 h 262"/>
              <a:gd name="T34" fmla="*/ 260 w 295"/>
              <a:gd name="T35" fmla="*/ 218 h 262"/>
              <a:gd name="T36" fmla="*/ 277 w 295"/>
              <a:gd name="T37" fmla="*/ 240 h 262"/>
              <a:gd name="T38" fmla="*/ 295 w 295"/>
              <a:gd name="T39" fmla="*/ 247 h 262"/>
              <a:gd name="T40" fmla="*/ 294 w 295"/>
              <a:gd name="T41" fmla="*/ 262 h 262"/>
              <a:gd name="T42" fmla="*/ 248 w 295"/>
              <a:gd name="T43" fmla="*/ 255 h 262"/>
              <a:gd name="T44" fmla="*/ 248 w 295"/>
              <a:gd name="T45" fmla="*/ 252 h 262"/>
              <a:gd name="T46" fmla="*/ 221 w 295"/>
              <a:gd name="T47" fmla="*/ 250 h 262"/>
              <a:gd name="T48" fmla="*/ 221 w 295"/>
              <a:gd name="T49" fmla="*/ 225 h 262"/>
              <a:gd name="T50" fmla="*/ 193 w 295"/>
              <a:gd name="T51" fmla="*/ 223 h 262"/>
              <a:gd name="T52" fmla="*/ 192 w 295"/>
              <a:gd name="T53" fmla="*/ 197 h 262"/>
              <a:gd name="T54" fmla="*/ 25 w 295"/>
              <a:gd name="T55" fmla="*/ 197 h 262"/>
              <a:gd name="T56" fmla="*/ 25 w 295"/>
              <a:gd name="T57" fmla="*/ 170 h 262"/>
              <a:gd name="T58" fmla="*/ 0 w 295"/>
              <a:gd name="T59" fmla="*/ 169 h 262"/>
              <a:gd name="T60" fmla="*/ 0 w 295"/>
              <a:gd name="T61" fmla="*/ 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5" h="262">
                <a:moveTo>
                  <a:pt x="0" y="5"/>
                </a:moveTo>
                <a:lnTo>
                  <a:pt x="61" y="0"/>
                </a:lnTo>
                <a:lnTo>
                  <a:pt x="45" y="24"/>
                </a:lnTo>
                <a:lnTo>
                  <a:pt x="47" y="72"/>
                </a:lnTo>
                <a:lnTo>
                  <a:pt x="39" y="85"/>
                </a:lnTo>
                <a:lnTo>
                  <a:pt x="47" y="95"/>
                </a:lnTo>
                <a:lnTo>
                  <a:pt x="66" y="92"/>
                </a:lnTo>
                <a:lnTo>
                  <a:pt x="95" y="106"/>
                </a:lnTo>
                <a:lnTo>
                  <a:pt x="134" y="94"/>
                </a:lnTo>
                <a:lnTo>
                  <a:pt x="146" y="117"/>
                </a:lnTo>
                <a:lnTo>
                  <a:pt x="181" y="94"/>
                </a:lnTo>
                <a:lnTo>
                  <a:pt x="204" y="92"/>
                </a:lnTo>
                <a:lnTo>
                  <a:pt x="232" y="169"/>
                </a:lnTo>
                <a:lnTo>
                  <a:pt x="212" y="182"/>
                </a:lnTo>
                <a:lnTo>
                  <a:pt x="219" y="194"/>
                </a:lnTo>
                <a:lnTo>
                  <a:pt x="246" y="192"/>
                </a:lnTo>
                <a:lnTo>
                  <a:pt x="266" y="208"/>
                </a:lnTo>
                <a:lnTo>
                  <a:pt x="260" y="218"/>
                </a:lnTo>
                <a:lnTo>
                  <a:pt x="277" y="240"/>
                </a:lnTo>
                <a:lnTo>
                  <a:pt x="295" y="247"/>
                </a:lnTo>
                <a:lnTo>
                  <a:pt x="294" y="262"/>
                </a:lnTo>
                <a:lnTo>
                  <a:pt x="248" y="255"/>
                </a:lnTo>
                <a:lnTo>
                  <a:pt x="248" y="252"/>
                </a:lnTo>
                <a:lnTo>
                  <a:pt x="221" y="250"/>
                </a:lnTo>
                <a:lnTo>
                  <a:pt x="221" y="225"/>
                </a:lnTo>
                <a:lnTo>
                  <a:pt x="193" y="223"/>
                </a:lnTo>
                <a:lnTo>
                  <a:pt x="192" y="197"/>
                </a:lnTo>
                <a:lnTo>
                  <a:pt x="25" y="197"/>
                </a:lnTo>
                <a:lnTo>
                  <a:pt x="25" y="170"/>
                </a:lnTo>
                <a:lnTo>
                  <a:pt x="0" y="169"/>
                </a:lnTo>
                <a:lnTo>
                  <a:pt x="0" y="5"/>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1">
            <a:extLst>
              <a:ext uri="{FF2B5EF4-FFF2-40B4-BE49-F238E27FC236}">
                <a16:creationId xmlns:a16="http://schemas.microsoft.com/office/drawing/2014/main" id="{8B2EFB74-1246-1BB1-DF0F-6E84F47A17C4}"/>
              </a:ext>
            </a:extLst>
          </p:cNvPr>
          <p:cNvSpPr>
            <a:spLocks/>
          </p:cNvSpPr>
          <p:nvPr/>
        </p:nvSpPr>
        <p:spPr bwMode="auto">
          <a:xfrm>
            <a:off x="15163184" y="7059612"/>
            <a:ext cx="169734" cy="110696"/>
          </a:xfrm>
          <a:custGeom>
            <a:avLst/>
            <a:gdLst>
              <a:gd name="T0" fmla="*/ 7 w 92"/>
              <a:gd name="T1" fmla="*/ 29 h 60"/>
              <a:gd name="T2" fmla="*/ 18 w 92"/>
              <a:gd name="T3" fmla="*/ 36 h 60"/>
              <a:gd name="T4" fmla="*/ 29 w 92"/>
              <a:gd name="T5" fmla="*/ 24 h 60"/>
              <a:gd name="T6" fmla="*/ 47 w 92"/>
              <a:gd name="T7" fmla="*/ 21 h 60"/>
              <a:gd name="T8" fmla="*/ 46 w 92"/>
              <a:gd name="T9" fmla="*/ 10 h 60"/>
              <a:gd name="T10" fmla="*/ 34 w 92"/>
              <a:gd name="T11" fmla="*/ 5 h 60"/>
              <a:gd name="T12" fmla="*/ 52 w 92"/>
              <a:gd name="T13" fmla="*/ 0 h 60"/>
              <a:gd name="T14" fmla="*/ 66 w 92"/>
              <a:gd name="T15" fmla="*/ 4 h 60"/>
              <a:gd name="T16" fmla="*/ 78 w 92"/>
              <a:gd name="T17" fmla="*/ 29 h 60"/>
              <a:gd name="T18" fmla="*/ 92 w 92"/>
              <a:gd name="T19" fmla="*/ 38 h 60"/>
              <a:gd name="T20" fmla="*/ 81 w 92"/>
              <a:gd name="T21" fmla="*/ 56 h 60"/>
              <a:gd name="T22" fmla="*/ 68 w 92"/>
              <a:gd name="T23" fmla="*/ 60 h 60"/>
              <a:gd name="T24" fmla="*/ 58 w 92"/>
              <a:gd name="T25" fmla="*/ 48 h 60"/>
              <a:gd name="T26" fmla="*/ 18 w 92"/>
              <a:gd name="T27" fmla="*/ 53 h 60"/>
              <a:gd name="T28" fmla="*/ 7 w 92"/>
              <a:gd name="T29" fmla="*/ 34 h 60"/>
              <a:gd name="T30" fmla="*/ 0 w 92"/>
              <a:gd name="T31" fmla="*/ 43 h 60"/>
              <a:gd name="T32" fmla="*/ 7 w 92"/>
              <a:gd name="T33"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60">
                <a:moveTo>
                  <a:pt x="7" y="29"/>
                </a:moveTo>
                <a:lnTo>
                  <a:pt x="18" y="36"/>
                </a:lnTo>
                <a:lnTo>
                  <a:pt x="29" y="24"/>
                </a:lnTo>
                <a:lnTo>
                  <a:pt x="47" y="21"/>
                </a:lnTo>
                <a:lnTo>
                  <a:pt x="46" y="10"/>
                </a:lnTo>
                <a:lnTo>
                  <a:pt x="34" y="5"/>
                </a:lnTo>
                <a:lnTo>
                  <a:pt x="52" y="0"/>
                </a:lnTo>
                <a:lnTo>
                  <a:pt x="66" y="4"/>
                </a:lnTo>
                <a:lnTo>
                  <a:pt x="78" y="29"/>
                </a:lnTo>
                <a:lnTo>
                  <a:pt x="92" y="38"/>
                </a:lnTo>
                <a:lnTo>
                  <a:pt x="81" y="56"/>
                </a:lnTo>
                <a:lnTo>
                  <a:pt x="68" y="60"/>
                </a:lnTo>
                <a:lnTo>
                  <a:pt x="58" y="48"/>
                </a:lnTo>
                <a:lnTo>
                  <a:pt x="18" y="53"/>
                </a:lnTo>
                <a:lnTo>
                  <a:pt x="7" y="34"/>
                </a:lnTo>
                <a:lnTo>
                  <a:pt x="0" y="43"/>
                </a:lnTo>
                <a:lnTo>
                  <a:pt x="7" y="29"/>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2">
            <a:extLst>
              <a:ext uri="{FF2B5EF4-FFF2-40B4-BE49-F238E27FC236}">
                <a16:creationId xmlns:a16="http://schemas.microsoft.com/office/drawing/2014/main" id="{35DF47D4-AAF2-7D9E-6C82-9BF3750AE263}"/>
              </a:ext>
            </a:extLst>
          </p:cNvPr>
          <p:cNvSpPr>
            <a:spLocks/>
          </p:cNvSpPr>
          <p:nvPr/>
        </p:nvSpPr>
        <p:spPr bwMode="auto">
          <a:xfrm>
            <a:off x="14653980" y="7251485"/>
            <a:ext cx="164200" cy="291500"/>
          </a:xfrm>
          <a:custGeom>
            <a:avLst/>
            <a:gdLst>
              <a:gd name="T0" fmla="*/ 7 w 89"/>
              <a:gd name="T1" fmla="*/ 129 h 158"/>
              <a:gd name="T2" fmla="*/ 31 w 89"/>
              <a:gd name="T3" fmla="*/ 129 h 158"/>
              <a:gd name="T4" fmla="*/ 45 w 89"/>
              <a:gd name="T5" fmla="*/ 117 h 158"/>
              <a:gd name="T6" fmla="*/ 9 w 89"/>
              <a:gd name="T7" fmla="*/ 100 h 158"/>
              <a:gd name="T8" fmla="*/ 0 w 89"/>
              <a:gd name="T9" fmla="*/ 66 h 158"/>
              <a:gd name="T10" fmla="*/ 11 w 89"/>
              <a:gd name="T11" fmla="*/ 48 h 158"/>
              <a:gd name="T12" fmla="*/ 31 w 89"/>
              <a:gd name="T13" fmla="*/ 31 h 158"/>
              <a:gd name="T14" fmla="*/ 34 w 89"/>
              <a:gd name="T15" fmla="*/ 14 h 158"/>
              <a:gd name="T16" fmla="*/ 89 w 89"/>
              <a:gd name="T17" fmla="*/ 0 h 158"/>
              <a:gd name="T18" fmla="*/ 87 w 89"/>
              <a:gd name="T19" fmla="*/ 155 h 158"/>
              <a:gd name="T20" fmla="*/ 36 w 89"/>
              <a:gd name="T21" fmla="*/ 155 h 158"/>
              <a:gd name="T22" fmla="*/ 34 w 89"/>
              <a:gd name="T23" fmla="*/ 158 h 158"/>
              <a:gd name="T24" fmla="*/ 28 w 89"/>
              <a:gd name="T25" fmla="*/ 158 h 158"/>
              <a:gd name="T26" fmla="*/ 19 w 89"/>
              <a:gd name="T27" fmla="*/ 141 h 158"/>
              <a:gd name="T28" fmla="*/ 7 w 89"/>
              <a:gd name="T29" fmla="*/ 139 h 158"/>
              <a:gd name="T30" fmla="*/ 7 w 89"/>
              <a:gd name="T31" fmla="*/ 12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158">
                <a:moveTo>
                  <a:pt x="7" y="129"/>
                </a:moveTo>
                <a:lnTo>
                  <a:pt x="31" y="129"/>
                </a:lnTo>
                <a:lnTo>
                  <a:pt x="45" y="117"/>
                </a:lnTo>
                <a:lnTo>
                  <a:pt x="9" y="100"/>
                </a:lnTo>
                <a:lnTo>
                  <a:pt x="0" y="66"/>
                </a:lnTo>
                <a:lnTo>
                  <a:pt x="11" y="48"/>
                </a:lnTo>
                <a:lnTo>
                  <a:pt x="31" y="31"/>
                </a:lnTo>
                <a:lnTo>
                  <a:pt x="34" y="14"/>
                </a:lnTo>
                <a:lnTo>
                  <a:pt x="89" y="0"/>
                </a:lnTo>
                <a:lnTo>
                  <a:pt x="87" y="155"/>
                </a:lnTo>
                <a:lnTo>
                  <a:pt x="36" y="155"/>
                </a:lnTo>
                <a:lnTo>
                  <a:pt x="34" y="158"/>
                </a:lnTo>
                <a:lnTo>
                  <a:pt x="28" y="158"/>
                </a:lnTo>
                <a:lnTo>
                  <a:pt x="19" y="141"/>
                </a:lnTo>
                <a:lnTo>
                  <a:pt x="7" y="139"/>
                </a:lnTo>
                <a:lnTo>
                  <a:pt x="7" y="129"/>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3">
            <a:extLst>
              <a:ext uri="{FF2B5EF4-FFF2-40B4-BE49-F238E27FC236}">
                <a16:creationId xmlns:a16="http://schemas.microsoft.com/office/drawing/2014/main" id="{84FA56CB-2C7F-4824-65D8-BA61CF0F6BF9}"/>
              </a:ext>
            </a:extLst>
          </p:cNvPr>
          <p:cNvSpPr>
            <a:spLocks/>
          </p:cNvSpPr>
          <p:nvPr/>
        </p:nvSpPr>
        <p:spPr bwMode="auto">
          <a:xfrm>
            <a:off x="14814489" y="7251485"/>
            <a:ext cx="215859" cy="339469"/>
          </a:xfrm>
          <a:custGeom>
            <a:avLst/>
            <a:gdLst>
              <a:gd name="T0" fmla="*/ 109 w 117"/>
              <a:gd name="T1" fmla="*/ 184 h 184"/>
              <a:gd name="T2" fmla="*/ 82 w 117"/>
              <a:gd name="T3" fmla="*/ 184 h 184"/>
              <a:gd name="T4" fmla="*/ 0 w 117"/>
              <a:gd name="T5" fmla="*/ 182 h 184"/>
              <a:gd name="T6" fmla="*/ 0 w 117"/>
              <a:gd name="T7" fmla="*/ 155 h 184"/>
              <a:gd name="T8" fmla="*/ 2 w 117"/>
              <a:gd name="T9" fmla="*/ 0 h 184"/>
              <a:gd name="T10" fmla="*/ 60 w 117"/>
              <a:gd name="T11" fmla="*/ 39 h 184"/>
              <a:gd name="T12" fmla="*/ 92 w 117"/>
              <a:gd name="T13" fmla="*/ 36 h 184"/>
              <a:gd name="T14" fmla="*/ 117 w 117"/>
              <a:gd name="T15" fmla="*/ 48 h 184"/>
              <a:gd name="T16" fmla="*/ 109 w 117"/>
              <a:gd name="T17" fmla="*/ 48 h 184"/>
              <a:gd name="T18" fmla="*/ 109 w 117"/>
              <a:gd name="T19" fmla="*/ 156 h 184"/>
              <a:gd name="T20" fmla="*/ 111 w 117"/>
              <a:gd name="T21" fmla="*/ 158 h 184"/>
              <a:gd name="T22" fmla="*/ 109 w 117"/>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4">
                <a:moveTo>
                  <a:pt x="109" y="184"/>
                </a:moveTo>
                <a:lnTo>
                  <a:pt x="82" y="184"/>
                </a:lnTo>
                <a:lnTo>
                  <a:pt x="0" y="182"/>
                </a:lnTo>
                <a:lnTo>
                  <a:pt x="0" y="155"/>
                </a:lnTo>
                <a:lnTo>
                  <a:pt x="2" y="0"/>
                </a:lnTo>
                <a:lnTo>
                  <a:pt x="60" y="39"/>
                </a:lnTo>
                <a:lnTo>
                  <a:pt x="92" y="36"/>
                </a:lnTo>
                <a:lnTo>
                  <a:pt x="117" y="48"/>
                </a:lnTo>
                <a:lnTo>
                  <a:pt x="109" y="48"/>
                </a:lnTo>
                <a:lnTo>
                  <a:pt x="109" y="156"/>
                </a:lnTo>
                <a:lnTo>
                  <a:pt x="111" y="158"/>
                </a:lnTo>
                <a:lnTo>
                  <a:pt x="109" y="184"/>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14">
            <a:extLst>
              <a:ext uri="{FF2B5EF4-FFF2-40B4-BE49-F238E27FC236}">
                <a16:creationId xmlns:a16="http://schemas.microsoft.com/office/drawing/2014/main" id="{7A84F881-8D2C-3590-B0D3-258B5BC856E8}"/>
              </a:ext>
            </a:extLst>
          </p:cNvPr>
          <p:cNvSpPr>
            <a:spLocks/>
          </p:cNvSpPr>
          <p:nvPr/>
        </p:nvSpPr>
        <p:spPr bwMode="auto">
          <a:xfrm>
            <a:off x="15015588" y="7340043"/>
            <a:ext cx="348694" cy="250912"/>
          </a:xfrm>
          <a:custGeom>
            <a:avLst/>
            <a:gdLst>
              <a:gd name="T0" fmla="*/ 0 w 189"/>
              <a:gd name="T1" fmla="*/ 136 h 136"/>
              <a:gd name="T2" fmla="*/ 2 w 189"/>
              <a:gd name="T3" fmla="*/ 110 h 136"/>
              <a:gd name="T4" fmla="*/ 0 w 189"/>
              <a:gd name="T5" fmla="*/ 108 h 136"/>
              <a:gd name="T6" fmla="*/ 0 w 189"/>
              <a:gd name="T7" fmla="*/ 0 h 136"/>
              <a:gd name="T8" fmla="*/ 8 w 189"/>
              <a:gd name="T9" fmla="*/ 0 h 136"/>
              <a:gd name="T10" fmla="*/ 24 w 189"/>
              <a:gd name="T11" fmla="*/ 18 h 136"/>
              <a:gd name="T12" fmla="*/ 30 w 189"/>
              <a:gd name="T13" fmla="*/ 40 h 136"/>
              <a:gd name="T14" fmla="*/ 71 w 189"/>
              <a:gd name="T15" fmla="*/ 44 h 136"/>
              <a:gd name="T16" fmla="*/ 104 w 189"/>
              <a:gd name="T17" fmla="*/ 69 h 136"/>
              <a:gd name="T18" fmla="*/ 119 w 189"/>
              <a:gd name="T19" fmla="*/ 68 h 136"/>
              <a:gd name="T20" fmla="*/ 146 w 189"/>
              <a:gd name="T21" fmla="*/ 88 h 136"/>
              <a:gd name="T22" fmla="*/ 166 w 189"/>
              <a:gd name="T23" fmla="*/ 85 h 136"/>
              <a:gd name="T24" fmla="*/ 168 w 189"/>
              <a:gd name="T25" fmla="*/ 95 h 136"/>
              <a:gd name="T26" fmla="*/ 189 w 189"/>
              <a:gd name="T27" fmla="*/ 112 h 136"/>
              <a:gd name="T28" fmla="*/ 183 w 189"/>
              <a:gd name="T29" fmla="*/ 117 h 136"/>
              <a:gd name="T30" fmla="*/ 189 w 189"/>
              <a:gd name="T31" fmla="*/ 130 h 136"/>
              <a:gd name="T32" fmla="*/ 81 w 189"/>
              <a:gd name="T33" fmla="*/ 134 h 136"/>
              <a:gd name="T34" fmla="*/ 0 w 189"/>
              <a:gd name="T3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36">
                <a:moveTo>
                  <a:pt x="0" y="136"/>
                </a:moveTo>
                <a:lnTo>
                  <a:pt x="2" y="110"/>
                </a:lnTo>
                <a:lnTo>
                  <a:pt x="0" y="108"/>
                </a:lnTo>
                <a:lnTo>
                  <a:pt x="0" y="0"/>
                </a:lnTo>
                <a:lnTo>
                  <a:pt x="8" y="0"/>
                </a:lnTo>
                <a:lnTo>
                  <a:pt x="24" y="18"/>
                </a:lnTo>
                <a:lnTo>
                  <a:pt x="30" y="40"/>
                </a:lnTo>
                <a:lnTo>
                  <a:pt x="71" y="44"/>
                </a:lnTo>
                <a:lnTo>
                  <a:pt x="104" y="69"/>
                </a:lnTo>
                <a:lnTo>
                  <a:pt x="119" y="68"/>
                </a:lnTo>
                <a:lnTo>
                  <a:pt x="146" y="88"/>
                </a:lnTo>
                <a:lnTo>
                  <a:pt x="166" y="85"/>
                </a:lnTo>
                <a:lnTo>
                  <a:pt x="168" y="95"/>
                </a:lnTo>
                <a:lnTo>
                  <a:pt x="189" y="112"/>
                </a:lnTo>
                <a:lnTo>
                  <a:pt x="183" y="117"/>
                </a:lnTo>
                <a:lnTo>
                  <a:pt x="189" y="130"/>
                </a:lnTo>
                <a:lnTo>
                  <a:pt x="81" y="134"/>
                </a:lnTo>
                <a:lnTo>
                  <a:pt x="0" y="136"/>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5">
            <a:extLst>
              <a:ext uri="{FF2B5EF4-FFF2-40B4-BE49-F238E27FC236}">
                <a16:creationId xmlns:a16="http://schemas.microsoft.com/office/drawing/2014/main" id="{DA8AB582-19B1-F208-88A7-E339CF73BE6E}"/>
              </a:ext>
            </a:extLst>
          </p:cNvPr>
          <p:cNvSpPr>
            <a:spLocks/>
          </p:cNvSpPr>
          <p:nvPr/>
        </p:nvSpPr>
        <p:spPr bwMode="auto">
          <a:xfrm>
            <a:off x="14545128" y="7489482"/>
            <a:ext cx="269361" cy="147595"/>
          </a:xfrm>
          <a:custGeom>
            <a:avLst/>
            <a:gdLst>
              <a:gd name="T0" fmla="*/ 117 w 146"/>
              <a:gd name="T1" fmla="*/ 80 h 80"/>
              <a:gd name="T2" fmla="*/ 37 w 146"/>
              <a:gd name="T3" fmla="*/ 80 h 80"/>
              <a:gd name="T4" fmla="*/ 37 w 146"/>
              <a:gd name="T5" fmla="*/ 51 h 80"/>
              <a:gd name="T6" fmla="*/ 0 w 146"/>
              <a:gd name="T7" fmla="*/ 51 h 80"/>
              <a:gd name="T8" fmla="*/ 3 w 146"/>
              <a:gd name="T9" fmla="*/ 31 h 80"/>
              <a:gd name="T10" fmla="*/ 19 w 146"/>
              <a:gd name="T11" fmla="*/ 17 h 80"/>
              <a:gd name="T12" fmla="*/ 66 w 146"/>
              <a:gd name="T13" fmla="*/ 0 h 80"/>
              <a:gd name="T14" fmla="*/ 66 w 146"/>
              <a:gd name="T15" fmla="*/ 10 h 80"/>
              <a:gd name="T16" fmla="*/ 78 w 146"/>
              <a:gd name="T17" fmla="*/ 12 h 80"/>
              <a:gd name="T18" fmla="*/ 87 w 146"/>
              <a:gd name="T19" fmla="*/ 29 h 80"/>
              <a:gd name="T20" fmla="*/ 93 w 146"/>
              <a:gd name="T21" fmla="*/ 29 h 80"/>
              <a:gd name="T22" fmla="*/ 95 w 146"/>
              <a:gd name="T23" fmla="*/ 26 h 80"/>
              <a:gd name="T24" fmla="*/ 146 w 146"/>
              <a:gd name="T25" fmla="*/ 26 h 80"/>
              <a:gd name="T26" fmla="*/ 146 w 146"/>
              <a:gd name="T27" fmla="*/ 53 h 80"/>
              <a:gd name="T28" fmla="*/ 144 w 146"/>
              <a:gd name="T29" fmla="*/ 80 h 80"/>
              <a:gd name="T30" fmla="*/ 117 w 146"/>
              <a:gd name="T3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80">
                <a:moveTo>
                  <a:pt x="117" y="80"/>
                </a:moveTo>
                <a:lnTo>
                  <a:pt x="37" y="80"/>
                </a:lnTo>
                <a:lnTo>
                  <a:pt x="37" y="51"/>
                </a:lnTo>
                <a:lnTo>
                  <a:pt x="0" y="51"/>
                </a:lnTo>
                <a:lnTo>
                  <a:pt x="3" y="31"/>
                </a:lnTo>
                <a:lnTo>
                  <a:pt x="19" y="17"/>
                </a:lnTo>
                <a:lnTo>
                  <a:pt x="66" y="0"/>
                </a:lnTo>
                <a:lnTo>
                  <a:pt x="66" y="10"/>
                </a:lnTo>
                <a:lnTo>
                  <a:pt x="78" y="12"/>
                </a:lnTo>
                <a:lnTo>
                  <a:pt x="87" y="29"/>
                </a:lnTo>
                <a:lnTo>
                  <a:pt x="93" y="29"/>
                </a:lnTo>
                <a:lnTo>
                  <a:pt x="95" y="26"/>
                </a:lnTo>
                <a:lnTo>
                  <a:pt x="146" y="26"/>
                </a:lnTo>
                <a:lnTo>
                  <a:pt x="146" y="53"/>
                </a:lnTo>
                <a:lnTo>
                  <a:pt x="144" y="80"/>
                </a:lnTo>
                <a:lnTo>
                  <a:pt x="117" y="80"/>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6">
            <a:extLst>
              <a:ext uri="{FF2B5EF4-FFF2-40B4-BE49-F238E27FC236}">
                <a16:creationId xmlns:a16="http://schemas.microsoft.com/office/drawing/2014/main" id="{FE4058CB-DEDF-308B-D704-624529028C01}"/>
              </a:ext>
            </a:extLst>
          </p:cNvPr>
          <p:cNvSpPr>
            <a:spLocks/>
          </p:cNvSpPr>
          <p:nvPr/>
        </p:nvSpPr>
        <p:spPr bwMode="auto">
          <a:xfrm>
            <a:off x="15163184" y="7579885"/>
            <a:ext cx="234308" cy="210323"/>
          </a:xfrm>
          <a:custGeom>
            <a:avLst/>
            <a:gdLst>
              <a:gd name="T0" fmla="*/ 0 w 127"/>
              <a:gd name="T1" fmla="*/ 114 h 114"/>
              <a:gd name="T2" fmla="*/ 1 w 127"/>
              <a:gd name="T3" fmla="*/ 4 h 114"/>
              <a:gd name="T4" fmla="*/ 109 w 127"/>
              <a:gd name="T5" fmla="*/ 0 h 114"/>
              <a:gd name="T6" fmla="*/ 127 w 127"/>
              <a:gd name="T7" fmla="*/ 38 h 114"/>
              <a:gd name="T8" fmla="*/ 98 w 127"/>
              <a:gd name="T9" fmla="*/ 52 h 114"/>
              <a:gd name="T10" fmla="*/ 100 w 127"/>
              <a:gd name="T11" fmla="*/ 65 h 114"/>
              <a:gd name="T12" fmla="*/ 93 w 127"/>
              <a:gd name="T13" fmla="*/ 69 h 114"/>
              <a:gd name="T14" fmla="*/ 102 w 127"/>
              <a:gd name="T15" fmla="*/ 92 h 114"/>
              <a:gd name="T16" fmla="*/ 126 w 127"/>
              <a:gd name="T17" fmla="*/ 113 h 114"/>
              <a:gd name="T18" fmla="*/ 0 w 127"/>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14">
                <a:moveTo>
                  <a:pt x="0" y="114"/>
                </a:moveTo>
                <a:lnTo>
                  <a:pt x="1" y="4"/>
                </a:lnTo>
                <a:lnTo>
                  <a:pt x="109" y="0"/>
                </a:lnTo>
                <a:lnTo>
                  <a:pt x="127" y="38"/>
                </a:lnTo>
                <a:lnTo>
                  <a:pt x="98" y="52"/>
                </a:lnTo>
                <a:lnTo>
                  <a:pt x="100" y="65"/>
                </a:lnTo>
                <a:lnTo>
                  <a:pt x="93" y="69"/>
                </a:lnTo>
                <a:lnTo>
                  <a:pt x="102" y="92"/>
                </a:lnTo>
                <a:lnTo>
                  <a:pt x="126" y="113"/>
                </a:lnTo>
                <a:lnTo>
                  <a:pt x="0" y="114"/>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7">
            <a:extLst>
              <a:ext uri="{FF2B5EF4-FFF2-40B4-BE49-F238E27FC236}">
                <a16:creationId xmlns:a16="http://schemas.microsoft.com/office/drawing/2014/main" id="{D34A9F5A-019E-E253-44AB-3B8FBC95CE4E}"/>
              </a:ext>
            </a:extLst>
          </p:cNvPr>
          <p:cNvSpPr>
            <a:spLocks/>
          </p:cNvSpPr>
          <p:nvPr/>
        </p:nvSpPr>
        <p:spPr bwMode="auto">
          <a:xfrm>
            <a:off x="14519299" y="7583575"/>
            <a:ext cx="249067" cy="232462"/>
          </a:xfrm>
          <a:custGeom>
            <a:avLst/>
            <a:gdLst>
              <a:gd name="T0" fmla="*/ 26 w 135"/>
              <a:gd name="T1" fmla="*/ 126 h 126"/>
              <a:gd name="T2" fmla="*/ 24 w 135"/>
              <a:gd name="T3" fmla="*/ 119 h 126"/>
              <a:gd name="T4" fmla="*/ 17 w 135"/>
              <a:gd name="T5" fmla="*/ 118 h 126"/>
              <a:gd name="T6" fmla="*/ 16 w 135"/>
              <a:gd name="T7" fmla="*/ 111 h 126"/>
              <a:gd name="T8" fmla="*/ 0 w 135"/>
              <a:gd name="T9" fmla="*/ 111 h 126"/>
              <a:gd name="T10" fmla="*/ 16 w 135"/>
              <a:gd name="T11" fmla="*/ 63 h 126"/>
              <a:gd name="T12" fmla="*/ 14 w 135"/>
              <a:gd name="T13" fmla="*/ 0 h 126"/>
              <a:gd name="T14" fmla="*/ 51 w 135"/>
              <a:gd name="T15" fmla="*/ 0 h 126"/>
              <a:gd name="T16" fmla="*/ 51 w 135"/>
              <a:gd name="T17" fmla="*/ 29 h 126"/>
              <a:gd name="T18" fmla="*/ 131 w 135"/>
              <a:gd name="T19" fmla="*/ 29 h 126"/>
              <a:gd name="T20" fmla="*/ 131 w 135"/>
              <a:gd name="T21" fmla="*/ 56 h 126"/>
              <a:gd name="T22" fmla="*/ 133 w 135"/>
              <a:gd name="T23" fmla="*/ 58 h 126"/>
              <a:gd name="T24" fmla="*/ 135 w 135"/>
              <a:gd name="T25" fmla="*/ 111 h 126"/>
              <a:gd name="T26" fmla="*/ 36 w 135"/>
              <a:gd name="T27" fmla="*/ 111 h 126"/>
              <a:gd name="T28" fmla="*/ 29 w 135"/>
              <a:gd name="T29" fmla="*/ 114 h 126"/>
              <a:gd name="T30" fmla="*/ 26 w 135"/>
              <a:gd name="T3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26">
                <a:moveTo>
                  <a:pt x="26" y="126"/>
                </a:moveTo>
                <a:lnTo>
                  <a:pt x="24" y="119"/>
                </a:lnTo>
                <a:lnTo>
                  <a:pt x="17" y="118"/>
                </a:lnTo>
                <a:lnTo>
                  <a:pt x="16" y="111"/>
                </a:lnTo>
                <a:lnTo>
                  <a:pt x="0" y="111"/>
                </a:lnTo>
                <a:lnTo>
                  <a:pt x="16" y="63"/>
                </a:lnTo>
                <a:lnTo>
                  <a:pt x="14" y="0"/>
                </a:lnTo>
                <a:lnTo>
                  <a:pt x="51" y="0"/>
                </a:lnTo>
                <a:lnTo>
                  <a:pt x="51" y="29"/>
                </a:lnTo>
                <a:lnTo>
                  <a:pt x="131" y="29"/>
                </a:lnTo>
                <a:lnTo>
                  <a:pt x="131" y="56"/>
                </a:lnTo>
                <a:lnTo>
                  <a:pt x="133" y="58"/>
                </a:lnTo>
                <a:lnTo>
                  <a:pt x="135" y="111"/>
                </a:lnTo>
                <a:lnTo>
                  <a:pt x="36" y="111"/>
                </a:lnTo>
                <a:lnTo>
                  <a:pt x="29" y="114"/>
                </a:lnTo>
                <a:lnTo>
                  <a:pt x="26" y="126"/>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18">
            <a:extLst>
              <a:ext uri="{FF2B5EF4-FFF2-40B4-BE49-F238E27FC236}">
                <a16:creationId xmlns:a16="http://schemas.microsoft.com/office/drawing/2014/main" id="{2836E6F1-3342-8479-F633-8BC374A31099}"/>
              </a:ext>
            </a:extLst>
          </p:cNvPr>
          <p:cNvSpPr>
            <a:spLocks/>
          </p:cNvSpPr>
          <p:nvPr/>
        </p:nvSpPr>
        <p:spPr bwMode="auto">
          <a:xfrm>
            <a:off x="14760987" y="7587264"/>
            <a:ext cx="204789" cy="201099"/>
          </a:xfrm>
          <a:custGeom>
            <a:avLst/>
            <a:gdLst>
              <a:gd name="T0" fmla="*/ 109 w 111"/>
              <a:gd name="T1" fmla="*/ 109 h 109"/>
              <a:gd name="T2" fmla="*/ 4 w 111"/>
              <a:gd name="T3" fmla="*/ 109 h 109"/>
              <a:gd name="T4" fmla="*/ 2 w 111"/>
              <a:gd name="T5" fmla="*/ 56 h 109"/>
              <a:gd name="T6" fmla="*/ 0 w 111"/>
              <a:gd name="T7" fmla="*/ 54 h 109"/>
              <a:gd name="T8" fmla="*/ 0 w 111"/>
              <a:gd name="T9" fmla="*/ 27 h 109"/>
              <a:gd name="T10" fmla="*/ 27 w 111"/>
              <a:gd name="T11" fmla="*/ 27 h 109"/>
              <a:gd name="T12" fmla="*/ 29 w 111"/>
              <a:gd name="T13" fmla="*/ 0 h 109"/>
              <a:gd name="T14" fmla="*/ 111 w 111"/>
              <a:gd name="T15" fmla="*/ 2 h 109"/>
              <a:gd name="T16" fmla="*/ 109 w 111"/>
              <a:gd name="T1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09">
                <a:moveTo>
                  <a:pt x="109" y="109"/>
                </a:moveTo>
                <a:lnTo>
                  <a:pt x="4" y="109"/>
                </a:lnTo>
                <a:lnTo>
                  <a:pt x="2" y="56"/>
                </a:lnTo>
                <a:lnTo>
                  <a:pt x="0" y="54"/>
                </a:lnTo>
                <a:lnTo>
                  <a:pt x="0" y="27"/>
                </a:lnTo>
                <a:lnTo>
                  <a:pt x="27" y="27"/>
                </a:lnTo>
                <a:lnTo>
                  <a:pt x="29" y="0"/>
                </a:lnTo>
                <a:lnTo>
                  <a:pt x="111" y="2"/>
                </a:lnTo>
                <a:lnTo>
                  <a:pt x="109" y="109"/>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19">
            <a:extLst>
              <a:ext uri="{FF2B5EF4-FFF2-40B4-BE49-F238E27FC236}">
                <a16:creationId xmlns:a16="http://schemas.microsoft.com/office/drawing/2014/main" id="{DDA60BC7-6DF1-16E3-1896-92E3C6386866}"/>
              </a:ext>
            </a:extLst>
          </p:cNvPr>
          <p:cNvSpPr>
            <a:spLocks/>
          </p:cNvSpPr>
          <p:nvPr/>
        </p:nvSpPr>
        <p:spPr bwMode="auto">
          <a:xfrm>
            <a:off x="14962085" y="7587264"/>
            <a:ext cx="202943" cy="202943"/>
          </a:xfrm>
          <a:custGeom>
            <a:avLst/>
            <a:gdLst>
              <a:gd name="T0" fmla="*/ 109 w 110"/>
              <a:gd name="T1" fmla="*/ 110 h 110"/>
              <a:gd name="T2" fmla="*/ 0 w 110"/>
              <a:gd name="T3" fmla="*/ 109 h 110"/>
              <a:gd name="T4" fmla="*/ 2 w 110"/>
              <a:gd name="T5" fmla="*/ 2 h 110"/>
              <a:gd name="T6" fmla="*/ 29 w 110"/>
              <a:gd name="T7" fmla="*/ 2 h 110"/>
              <a:gd name="T8" fmla="*/ 110 w 110"/>
              <a:gd name="T9" fmla="*/ 0 h 110"/>
              <a:gd name="T10" fmla="*/ 109 w 110"/>
              <a:gd name="T11" fmla="*/ 110 h 110"/>
            </a:gdLst>
            <a:ahLst/>
            <a:cxnLst>
              <a:cxn ang="0">
                <a:pos x="T0" y="T1"/>
              </a:cxn>
              <a:cxn ang="0">
                <a:pos x="T2" y="T3"/>
              </a:cxn>
              <a:cxn ang="0">
                <a:pos x="T4" y="T5"/>
              </a:cxn>
              <a:cxn ang="0">
                <a:pos x="T6" y="T7"/>
              </a:cxn>
              <a:cxn ang="0">
                <a:pos x="T8" y="T9"/>
              </a:cxn>
              <a:cxn ang="0">
                <a:pos x="T10" y="T11"/>
              </a:cxn>
            </a:cxnLst>
            <a:rect l="0" t="0" r="r" b="b"/>
            <a:pathLst>
              <a:path w="110" h="110">
                <a:moveTo>
                  <a:pt x="109" y="110"/>
                </a:moveTo>
                <a:lnTo>
                  <a:pt x="0" y="109"/>
                </a:lnTo>
                <a:lnTo>
                  <a:pt x="2" y="2"/>
                </a:lnTo>
                <a:lnTo>
                  <a:pt x="29" y="2"/>
                </a:lnTo>
                <a:lnTo>
                  <a:pt x="110" y="0"/>
                </a:lnTo>
                <a:lnTo>
                  <a:pt x="109" y="110"/>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20">
            <a:extLst>
              <a:ext uri="{FF2B5EF4-FFF2-40B4-BE49-F238E27FC236}">
                <a16:creationId xmlns:a16="http://schemas.microsoft.com/office/drawing/2014/main" id="{07731F73-DDE5-A9D9-036E-C1B30310A163}"/>
              </a:ext>
            </a:extLst>
          </p:cNvPr>
          <p:cNvSpPr>
            <a:spLocks/>
          </p:cNvSpPr>
          <p:nvPr/>
        </p:nvSpPr>
        <p:spPr bwMode="auto">
          <a:xfrm>
            <a:off x="14253628" y="7592799"/>
            <a:ext cx="219548" cy="245378"/>
          </a:xfrm>
          <a:custGeom>
            <a:avLst/>
            <a:gdLst>
              <a:gd name="T0" fmla="*/ 3 w 119"/>
              <a:gd name="T1" fmla="*/ 131 h 133"/>
              <a:gd name="T2" fmla="*/ 0 w 119"/>
              <a:gd name="T3" fmla="*/ 109 h 133"/>
              <a:gd name="T4" fmla="*/ 7 w 119"/>
              <a:gd name="T5" fmla="*/ 94 h 133"/>
              <a:gd name="T6" fmla="*/ 68 w 119"/>
              <a:gd name="T7" fmla="*/ 67 h 133"/>
              <a:gd name="T8" fmla="*/ 109 w 119"/>
              <a:gd name="T9" fmla="*/ 0 h 133"/>
              <a:gd name="T10" fmla="*/ 119 w 119"/>
              <a:gd name="T11" fmla="*/ 5 h 133"/>
              <a:gd name="T12" fmla="*/ 100 w 119"/>
              <a:gd name="T13" fmla="*/ 75 h 133"/>
              <a:gd name="T14" fmla="*/ 103 w 119"/>
              <a:gd name="T15" fmla="*/ 131 h 133"/>
              <a:gd name="T16" fmla="*/ 63 w 119"/>
              <a:gd name="T17" fmla="*/ 133 h 133"/>
              <a:gd name="T18" fmla="*/ 3 w 119"/>
              <a:gd name="T19" fmla="*/ 1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133">
                <a:moveTo>
                  <a:pt x="3" y="131"/>
                </a:moveTo>
                <a:lnTo>
                  <a:pt x="0" y="109"/>
                </a:lnTo>
                <a:lnTo>
                  <a:pt x="7" y="94"/>
                </a:lnTo>
                <a:lnTo>
                  <a:pt x="68" y="67"/>
                </a:lnTo>
                <a:lnTo>
                  <a:pt x="109" y="0"/>
                </a:lnTo>
                <a:lnTo>
                  <a:pt x="119" y="5"/>
                </a:lnTo>
                <a:lnTo>
                  <a:pt x="100" y="75"/>
                </a:lnTo>
                <a:lnTo>
                  <a:pt x="103" y="131"/>
                </a:lnTo>
                <a:lnTo>
                  <a:pt x="63" y="133"/>
                </a:lnTo>
                <a:lnTo>
                  <a:pt x="3" y="131"/>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21">
            <a:extLst>
              <a:ext uri="{FF2B5EF4-FFF2-40B4-BE49-F238E27FC236}">
                <a16:creationId xmlns:a16="http://schemas.microsoft.com/office/drawing/2014/main" id="{0E4B644F-A56E-B895-8759-F78B545CEF95}"/>
              </a:ext>
            </a:extLst>
          </p:cNvPr>
          <p:cNvSpPr>
            <a:spLocks/>
          </p:cNvSpPr>
          <p:nvPr/>
        </p:nvSpPr>
        <p:spPr bwMode="auto">
          <a:xfrm>
            <a:off x="14567267" y="7788362"/>
            <a:ext cx="201099" cy="201099"/>
          </a:xfrm>
          <a:custGeom>
            <a:avLst/>
            <a:gdLst>
              <a:gd name="T0" fmla="*/ 0 w 109"/>
              <a:gd name="T1" fmla="*/ 109 h 109"/>
              <a:gd name="T2" fmla="*/ 0 w 109"/>
              <a:gd name="T3" fmla="*/ 15 h 109"/>
              <a:gd name="T4" fmla="*/ 3 w 109"/>
              <a:gd name="T5" fmla="*/ 3 h 109"/>
              <a:gd name="T6" fmla="*/ 10 w 109"/>
              <a:gd name="T7" fmla="*/ 0 h 109"/>
              <a:gd name="T8" fmla="*/ 109 w 109"/>
              <a:gd name="T9" fmla="*/ 0 h 109"/>
              <a:gd name="T10" fmla="*/ 107 w 109"/>
              <a:gd name="T11" fmla="*/ 109 h 109"/>
              <a:gd name="T12" fmla="*/ 0 w 109"/>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109" h="109">
                <a:moveTo>
                  <a:pt x="0" y="109"/>
                </a:moveTo>
                <a:lnTo>
                  <a:pt x="0" y="15"/>
                </a:lnTo>
                <a:lnTo>
                  <a:pt x="3" y="3"/>
                </a:lnTo>
                <a:lnTo>
                  <a:pt x="10" y="0"/>
                </a:lnTo>
                <a:lnTo>
                  <a:pt x="109" y="0"/>
                </a:lnTo>
                <a:lnTo>
                  <a:pt x="107" y="109"/>
                </a:lnTo>
                <a:lnTo>
                  <a:pt x="0" y="109"/>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22">
            <a:extLst>
              <a:ext uri="{FF2B5EF4-FFF2-40B4-BE49-F238E27FC236}">
                <a16:creationId xmlns:a16="http://schemas.microsoft.com/office/drawing/2014/main" id="{9C8F444A-0022-0E32-7E2A-3E43ECAADAAE}"/>
              </a:ext>
            </a:extLst>
          </p:cNvPr>
          <p:cNvSpPr>
            <a:spLocks/>
          </p:cNvSpPr>
          <p:nvPr/>
        </p:nvSpPr>
        <p:spPr bwMode="auto">
          <a:xfrm>
            <a:off x="14764677" y="7788362"/>
            <a:ext cx="197409" cy="201099"/>
          </a:xfrm>
          <a:custGeom>
            <a:avLst/>
            <a:gdLst>
              <a:gd name="T0" fmla="*/ 107 w 107"/>
              <a:gd name="T1" fmla="*/ 109 h 109"/>
              <a:gd name="T2" fmla="*/ 0 w 107"/>
              <a:gd name="T3" fmla="*/ 109 h 109"/>
              <a:gd name="T4" fmla="*/ 2 w 107"/>
              <a:gd name="T5" fmla="*/ 0 h 109"/>
              <a:gd name="T6" fmla="*/ 107 w 107"/>
              <a:gd name="T7" fmla="*/ 0 h 109"/>
              <a:gd name="T8" fmla="*/ 107 w 107"/>
              <a:gd name="T9" fmla="*/ 109 h 109"/>
            </a:gdLst>
            <a:ahLst/>
            <a:cxnLst>
              <a:cxn ang="0">
                <a:pos x="T0" y="T1"/>
              </a:cxn>
              <a:cxn ang="0">
                <a:pos x="T2" y="T3"/>
              </a:cxn>
              <a:cxn ang="0">
                <a:pos x="T4" y="T5"/>
              </a:cxn>
              <a:cxn ang="0">
                <a:pos x="T6" y="T7"/>
              </a:cxn>
              <a:cxn ang="0">
                <a:pos x="T8" y="T9"/>
              </a:cxn>
            </a:cxnLst>
            <a:rect l="0" t="0" r="r" b="b"/>
            <a:pathLst>
              <a:path w="107" h="109">
                <a:moveTo>
                  <a:pt x="107" y="109"/>
                </a:moveTo>
                <a:lnTo>
                  <a:pt x="0" y="109"/>
                </a:lnTo>
                <a:lnTo>
                  <a:pt x="2" y="0"/>
                </a:lnTo>
                <a:lnTo>
                  <a:pt x="107" y="0"/>
                </a:lnTo>
                <a:lnTo>
                  <a:pt x="107" y="109"/>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8" name="Freeform 23">
            <a:extLst>
              <a:ext uri="{FF2B5EF4-FFF2-40B4-BE49-F238E27FC236}">
                <a16:creationId xmlns:a16="http://schemas.microsoft.com/office/drawing/2014/main" id="{5CF7F46B-FA9E-4045-C5A0-A94DEC19B0C7}"/>
              </a:ext>
            </a:extLst>
          </p:cNvPr>
          <p:cNvSpPr>
            <a:spLocks/>
          </p:cNvSpPr>
          <p:nvPr/>
        </p:nvSpPr>
        <p:spPr bwMode="auto">
          <a:xfrm>
            <a:off x="15163184" y="7788362"/>
            <a:ext cx="247222" cy="201099"/>
          </a:xfrm>
          <a:custGeom>
            <a:avLst/>
            <a:gdLst>
              <a:gd name="T0" fmla="*/ 0 w 134"/>
              <a:gd name="T1" fmla="*/ 109 h 109"/>
              <a:gd name="T2" fmla="*/ 0 w 134"/>
              <a:gd name="T3" fmla="*/ 1 h 109"/>
              <a:gd name="T4" fmla="*/ 126 w 134"/>
              <a:gd name="T5" fmla="*/ 0 h 109"/>
              <a:gd name="T6" fmla="*/ 134 w 134"/>
              <a:gd name="T7" fmla="*/ 49 h 109"/>
              <a:gd name="T8" fmla="*/ 126 w 134"/>
              <a:gd name="T9" fmla="*/ 107 h 109"/>
              <a:gd name="T10" fmla="*/ 0 w 134"/>
              <a:gd name="T11" fmla="*/ 109 h 109"/>
            </a:gdLst>
            <a:ahLst/>
            <a:cxnLst>
              <a:cxn ang="0">
                <a:pos x="T0" y="T1"/>
              </a:cxn>
              <a:cxn ang="0">
                <a:pos x="T2" y="T3"/>
              </a:cxn>
              <a:cxn ang="0">
                <a:pos x="T4" y="T5"/>
              </a:cxn>
              <a:cxn ang="0">
                <a:pos x="T6" y="T7"/>
              </a:cxn>
              <a:cxn ang="0">
                <a:pos x="T8" y="T9"/>
              </a:cxn>
              <a:cxn ang="0">
                <a:pos x="T10" y="T11"/>
              </a:cxn>
            </a:cxnLst>
            <a:rect l="0" t="0" r="r" b="b"/>
            <a:pathLst>
              <a:path w="134" h="109">
                <a:moveTo>
                  <a:pt x="0" y="109"/>
                </a:moveTo>
                <a:lnTo>
                  <a:pt x="0" y="1"/>
                </a:lnTo>
                <a:lnTo>
                  <a:pt x="126" y="0"/>
                </a:lnTo>
                <a:lnTo>
                  <a:pt x="134" y="49"/>
                </a:lnTo>
                <a:lnTo>
                  <a:pt x="126" y="107"/>
                </a:lnTo>
                <a:lnTo>
                  <a:pt x="0" y="109"/>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1" name="Freeform 24">
            <a:extLst>
              <a:ext uri="{FF2B5EF4-FFF2-40B4-BE49-F238E27FC236}">
                <a16:creationId xmlns:a16="http://schemas.microsoft.com/office/drawing/2014/main" id="{5AC346B2-3838-E930-D66D-6600225E8467}"/>
              </a:ext>
            </a:extLst>
          </p:cNvPr>
          <p:cNvSpPr>
            <a:spLocks/>
          </p:cNvSpPr>
          <p:nvPr/>
        </p:nvSpPr>
        <p:spPr bwMode="auto">
          <a:xfrm>
            <a:off x="14369859" y="7788362"/>
            <a:ext cx="197409" cy="201099"/>
          </a:xfrm>
          <a:custGeom>
            <a:avLst/>
            <a:gdLst>
              <a:gd name="T0" fmla="*/ 0 w 107"/>
              <a:gd name="T1" fmla="*/ 107 h 109"/>
              <a:gd name="T2" fmla="*/ 0 w 107"/>
              <a:gd name="T3" fmla="*/ 27 h 109"/>
              <a:gd name="T4" fmla="*/ 40 w 107"/>
              <a:gd name="T5" fmla="*/ 25 h 109"/>
              <a:gd name="T6" fmla="*/ 64 w 107"/>
              <a:gd name="T7" fmla="*/ 30 h 109"/>
              <a:gd name="T8" fmla="*/ 81 w 107"/>
              <a:gd name="T9" fmla="*/ 0 h 109"/>
              <a:gd name="T10" fmla="*/ 97 w 107"/>
              <a:gd name="T11" fmla="*/ 0 h 109"/>
              <a:gd name="T12" fmla="*/ 98 w 107"/>
              <a:gd name="T13" fmla="*/ 7 h 109"/>
              <a:gd name="T14" fmla="*/ 105 w 107"/>
              <a:gd name="T15" fmla="*/ 8 h 109"/>
              <a:gd name="T16" fmla="*/ 107 w 107"/>
              <a:gd name="T17" fmla="*/ 15 h 109"/>
              <a:gd name="T18" fmla="*/ 107 w 107"/>
              <a:gd name="T19" fmla="*/ 109 h 109"/>
              <a:gd name="T20" fmla="*/ 0 w 107"/>
              <a:gd name="T21"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9">
                <a:moveTo>
                  <a:pt x="0" y="107"/>
                </a:moveTo>
                <a:lnTo>
                  <a:pt x="0" y="27"/>
                </a:lnTo>
                <a:lnTo>
                  <a:pt x="40" y="25"/>
                </a:lnTo>
                <a:lnTo>
                  <a:pt x="64" y="30"/>
                </a:lnTo>
                <a:lnTo>
                  <a:pt x="81" y="0"/>
                </a:lnTo>
                <a:lnTo>
                  <a:pt x="97" y="0"/>
                </a:lnTo>
                <a:lnTo>
                  <a:pt x="98" y="7"/>
                </a:lnTo>
                <a:lnTo>
                  <a:pt x="105" y="8"/>
                </a:lnTo>
                <a:lnTo>
                  <a:pt x="107" y="15"/>
                </a:lnTo>
                <a:lnTo>
                  <a:pt x="107" y="109"/>
                </a:lnTo>
                <a:lnTo>
                  <a:pt x="0" y="107"/>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3" name="Freeform 25">
            <a:extLst>
              <a:ext uri="{FF2B5EF4-FFF2-40B4-BE49-F238E27FC236}">
                <a16:creationId xmlns:a16="http://schemas.microsoft.com/office/drawing/2014/main" id="{EEC7E774-76CE-A0CC-10B7-953ABC889C1A}"/>
              </a:ext>
            </a:extLst>
          </p:cNvPr>
          <p:cNvSpPr>
            <a:spLocks/>
          </p:cNvSpPr>
          <p:nvPr/>
        </p:nvSpPr>
        <p:spPr bwMode="auto">
          <a:xfrm>
            <a:off x="14962085" y="7788362"/>
            <a:ext cx="201099" cy="201099"/>
          </a:xfrm>
          <a:custGeom>
            <a:avLst/>
            <a:gdLst>
              <a:gd name="T0" fmla="*/ 109 w 109"/>
              <a:gd name="T1" fmla="*/ 109 h 109"/>
              <a:gd name="T2" fmla="*/ 0 w 109"/>
              <a:gd name="T3" fmla="*/ 109 h 109"/>
              <a:gd name="T4" fmla="*/ 0 w 109"/>
              <a:gd name="T5" fmla="*/ 0 h 109"/>
              <a:gd name="T6" fmla="*/ 109 w 109"/>
              <a:gd name="T7" fmla="*/ 1 h 109"/>
              <a:gd name="T8" fmla="*/ 109 w 109"/>
              <a:gd name="T9" fmla="*/ 109 h 109"/>
            </a:gdLst>
            <a:ahLst/>
            <a:cxnLst>
              <a:cxn ang="0">
                <a:pos x="T0" y="T1"/>
              </a:cxn>
              <a:cxn ang="0">
                <a:pos x="T2" y="T3"/>
              </a:cxn>
              <a:cxn ang="0">
                <a:pos x="T4" y="T5"/>
              </a:cxn>
              <a:cxn ang="0">
                <a:pos x="T6" y="T7"/>
              </a:cxn>
              <a:cxn ang="0">
                <a:pos x="T8" y="T9"/>
              </a:cxn>
            </a:cxnLst>
            <a:rect l="0" t="0" r="r" b="b"/>
            <a:pathLst>
              <a:path w="109" h="109">
                <a:moveTo>
                  <a:pt x="109" y="109"/>
                </a:moveTo>
                <a:lnTo>
                  <a:pt x="0" y="109"/>
                </a:lnTo>
                <a:lnTo>
                  <a:pt x="0" y="0"/>
                </a:lnTo>
                <a:lnTo>
                  <a:pt x="109" y="1"/>
                </a:lnTo>
                <a:lnTo>
                  <a:pt x="109" y="109"/>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4" name="Freeform 26">
            <a:extLst>
              <a:ext uri="{FF2B5EF4-FFF2-40B4-BE49-F238E27FC236}">
                <a16:creationId xmlns:a16="http://schemas.microsoft.com/office/drawing/2014/main" id="{625BD80C-31CC-6989-E38D-34BE57126E9D}"/>
              </a:ext>
            </a:extLst>
          </p:cNvPr>
          <p:cNvSpPr>
            <a:spLocks/>
          </p:cNvSpPr>
          <p:nvPr/>
        </p:nvSpPr>
        <p:spPr bwMode="auto">
          <a:xfrm>
            <a:off x="14187210" y="7834486"/>
            <a:ext cx="182650" cy="151285"/>
          </a:xfrm>
          <a:custGeom>
            <a:avLst/>
            <a:gdLst>
              <a:gd name="T0" fmla="*/ 99 w 99"/>
              <a:gd name="T1" fmla="*/ 82 h 82"/>
              <a:gd name="T2" fmla="*/ 5 w 99"/>
              <a:gd name="T3" fmla="*/ 80 h 82"/>
              <a:gd name="T4" fmla="*/ 0 w 99"/>
              <a:gd name="T5" fmla="*/ 24 h 82"/>
              <a:gd name="T6" fmla="*/ 34 w 99"/>
              <a:gd name="T7" fmla="*/ 14 h 82"/>
              <a:gd name="T8" fmla="*/ 39 w 99"/>
              <a:gd name="T9" fmla="*/ 0 h 82"/>
              <a:gd name="T10" fmla="*/ 99 w 99"/>
              <a:gd name="T11" fmla="*/ 2 h 82"/>
              <a:gd name="T12" fmla="*/ 99 w 9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99" h="82">
                <a:moveTo>
                  <a:pt x="99" y="82"/>
                </a:moveTo>
                <a:lnTo>
                  <a:pt x="5" y="80"/>
                </a:lnTo>
                <a:lnTo>
                  <a:pt x="0" y="24"/>
                </a:lnTo>
                <a:lnTo>
                  <a:pt x="34" y="14"/>
                </a:lnTo>
                <a:lnTo>
                  <a:pt x="39" y="0"/>
                </a:lnTo>
                <a:lnTo>
                  <a:pt x="99" y="2"/>
                </a:lnTo>
                <a:lnTo>
                  <a:pt x="99" y="82"/>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5" name="Freeform 27">
            <a:extLst>
              <a:ext uri="{FF2B5EF4-FFF2-40B4-BE49-F238E27FC236}">
                <a16:creationId xmlns:a16="http://schemas.microsoft.com/office/drawing/2014/main" id="{C3654636-BB5B-BAA7-E6C5-A40F9CC32CE8}"/>
              </a:ext>
            </a:extLst>
          </p:cNvPr>
          <p:cNvSpPr>
            <a:spLocks/>
          </p:cNvSpPr>
          <p:nvPr/>
        </p:nvSpPr>
        <p:spPr bwMode="auto">
          <a:xfrm>
            <a:off x="14137397" y="7982082"/>
            <a:ext cx="232462" cy="204789"/>
          </a:xfrm>
          <a:custGeom>
            <a:avLst/>
            <a:gdLst>
              <a:gd name="T0" fmla="*/ 124 w 126"/>
              <a:gd name="T1" fmla="*/ 111 h 111"/>
              <a:gd name="T2" fmla="*/ 75 w 126"/>
              <a:gd name="T3" fmla="*/ 109 h 111"/>
              <a:gd name="T4" fmla="*/ 0 w 126"/>
              <a:gd name="T5" fmla="*/ 106 h 111"/>
              <a:gd name="T6" fmla="*/ 25 w 126"/>
              <a:gd name="T7" fmla="*/ 55 h 111"/>
              <a:gd name="T8" fmla="*/ 32 w 126"/>
              <a:gd name="T9" fmla="*/ 0 h 111"/>
              <a:gd name="T10" fmla="*/ 126 w 126"/>
              <a:gd name="T11" fmla="*/ 2 h 111"/>
              <a:gd name="T12" fmla="*/ 124 w 126"/>
              <a:gd name="T13" fmla="*/ 111 h 111"/>
            </a:gdLst>
            <a:ahLst/>
            <a:cxnLst>
              <a:cxn ang="0">
                <a:pos x="T0" y="T1"/>
              </a:cxn>
              <a:cxn ang="0">
                <a:pos x="T2" y="T3"/>
              </a:cxn>
              <a:cxn ang="0">
                <a:pos x="T4" y="T5"/>
              </a:cxn>
              <a:cxn ang="0">
                <a:pos x="T6" y="T7"/>
              </a:cxn>
              <a:cxn ang="0">
                <a:pos x="T8" y="T9"/>
              </a:cxn>
              <a:cxn ang="0">
                <a:pos x="T10" y="T11"/>
              </a:cxn>
              <a:cxn ang="0">
                <a:pos x="T12" y="T13"/>
              </a:cxn>
            </a:cxnLst>
            <a:rect l="0" t="0" r="r" b="b"/>
            <a:pathLst>
              <a:path w="126" h="111">
                <a:moveTo>
                  <a:pt x="124" y="111"/>
                </a:moveTo>
                <a:lnTo>
                  <a:pt x="75" y="109"/>
                </a:lnTo>
                <a:lnTo>
                  <a:pt x="0" y="106"/>
                </a:lnTo>
                <a:lnTo>
                  <a:pt x="25" y="55"/>
                </a:lnTo>
                <a:lnTo>
                  <a:pt x="32" y="0"/>
                </a:lnTo>
                <a:lnTo>
                  <a:pt x="126" y="2"/>
                </a:lnTo>
                <a:lnTo>
                  <a:pt x="124" y="111"/>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6" name="Freeform 28">
            <a:extLst>
              <a:ext uri="{FF2B5EF4-FFF2-40B4-BE49-F238E27FC236}">
                <a16:creationId xmlns:a16="http://schemas.microsoft.com/office/drawing/2014/main" id="{D1726F38-0A83-04AF-37CA-F387F004FA45}"/>
              </a:ext>
            </a:extLst>
          </p:cNvPr>
          <p:cNvSpPr>
            <a:spLocks/>
          </p:cNvSpPr>
          <p:nvPr/>
        </p:nvSpPr>
        <p:spPr bwMode="auto">
          <a:xfrm>
            <a:off x="15163184" y="7985771"/>
            <a:ext cx="232462" cy="201099"/>
          </a:xfrm>
          <a:custGeom>
            <a:avLst/>
            <a:gdLst>
              <a:gd name="T0" fmla="*/ 126 w 126"/>
              <a:gd name="T1" fmla="*/ 0 h 109"/>
              <a:gd name="T2" fmla="*/ 117 w 126"/>
              <a:gd name="T3" fmla="*/ 56 h 109"/>
              <a:gd name="T4" fmla="*/ 80 w 126"/>
              <a:gd name="T5" fmla="*/ 80 h 109"/>
              <a:gd name="T6" fmla="*/ 71 w 126"/>
              <a:gd name="T7" fmla="*/ 109 h 109"/>
              <a:gd name="T8" fmla="*/ 0 w 126"/>
              <a:gd name="T9" fmla="*/ 109 h 109"/>
              <a:gd name="T10" fmla="*/ 0 w 126"/>
              <a:gd name="T11" fmla="*/ 2 h 109"/>
              <a:gd name="T12" fmla="*/ 126 w 126"/>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26" h="109">
                <a:moveTo>
                  <a:pt x="126" y="0"/>
                </a:moveTo>
                <a:lnTo>
                  <a:pt x="117" y="56"/>
                </a:lnTo>
                <a:lnTo>
                  <a:pt x="80" y="80"/>
                </a:lnTo>
                <a:lnTo>
                  <a:pt x="71" y="109"/>
                </a:lnTo>
                <a:lnTo>
                  <a:pt x="0" y="109"/>
                </a:lnTo>
                <a:lnTo>
                  <a:pt x="0" y="2"/>
                </a:lnTo>
                <a:lnTo>
                  <a:pt x="126" y="0"/>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7" name="Freeform 29">
            <a:extLst>
              <a:ext uri="{FF2B5EF4-FFF2-40B4-BE49-F238E27FC236}">
                <a16:creationId xmlns:a16="http://schemas.microsoft.com/office/drawing/2014/main" id="{6A93A01F-A26B-AC42-E39A-574D0B4FCDC7}"/>
              </a:ext>
            </a:extLst>
          </p:cNvPr>
          <p:cNvSpPr>
            <a:spLocks/>
          </p:cNvSpPr>
          <p:nvPr/>
        </p:nvSpPr>
        <p:spPr bwMode="auto">
          <a:xfrm>
            <a:off x="14366170" y="7985771"/>
            <a:ext cx="202943" cy="201099"/>
          </a:xfrm>
          <a:custGeom>
            <a:avLst/>
            <a:gdLst>
              <a:gd name="T0" fmla="*/ 58 w 110"/>
              <a:gd name="T1" fmla="*/ 109 h 109"/>
              <a:gd name="T2" fmla="*/ 0 w 110"/>
              <a:gd name="T3" fmla="*/ 109 h 109"/>
              <a:gd name="T4" fmla="*/ 2 w 110"/>
              <a:gd name="T5" fmla="*/ 0 h 109"/>
              <a:gd name="T6" fmla="*/ 109 w 110"/>
              <a:gd name="T7" fmla="*/ 2 h 109"/>
              <a:gd name="T8" fmla="*/ 110 w 110"/>
              <a:gd name="T9" fmla="*/ 107 h 109"/>
              <a:gd name="T10" fmla="*/ 58 w 110"/>
              <a:gd name="T11" fmla="*/ 109 h 109"/>
            </a:gdLst>
            <a:ahLst/>
            <a:cxnLst>
              <a:cxn ang="0">
                <a:pos x="T0" y="T1"/>
              </a:cxn>
              <a:cxn ang="0">
                <a:pos x="T2" y="T3"/>
              </a:cxn>
              <a:cxn ang="0">
                <a:pos x="T4" y="T5"/>
              </a:cxn>
              <a:cxn ang="0">
                <a:pos x="T6" y="T7"/>
              </a:cxn>
              <a:cxn ang="0">
                <a:pos x="T8" y="T9"/>
              </a:cxn>
              <a:cxn ang="0">
                <a:pos x="T10" y="T11"/>
              </a:cxn>
            </a:cxnLst>
            <a:rect l="0" t="0" r="r" b="b"/>
            <a:pathLst>
              <a:path w="110" h="109">
                <a:moveTo>
                  <a:pt x="58" y="109"/>
                </a:moveTo>
                <a:lnTo>
                  <a:pt x="0" y="109"/>
                </a:lnTo>
                <a:lnTo>
                  <a:pt x="2" y="0"/>
                </a:lnTo>
                <a:lnTo>
                  <a:pt x="109" y="2"/>
                </a:lnTo>
                <a:lnTo>
                  <a:pt x="110" y="107"/>
                </a:lnTo>
                <a:lnTo>
                  <a:pt x="58" y="109"/>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8" name="Freeform 30">
            <a:extLst>
              <a:ext uri="{FF2B5EF4-FFF2-40B4-BE49-F238E27FC236}">
                <a16:creationId xmlns:a16="http://schemas.microsoft.com/office/drawing/2014/main" id="{6101B56B-540B-A447-3E5D-5C372683DFF0}"/>
              </a:ext>
            </a:extLst>
          </p:cNvPr>
          <p:cNvSpPr>
            <a:spLocks/>
          </p:cNvSpPr>
          <p:nvPr/>
        </p:nvSpPr>
        <p:spPr bwMode="auto">
          <a:xfrm>
            <a:off x="14567267" y="7989461"/>
            <a:ext cx="197409" cy="197409"/>
          </a:xfrm>
          <a:custGeom>
            <a:avLst/>
            <a:gdLst>
              <a:gd name="T0" fmla="*/ 107 w 107"/>
              <a:gd name="T1" fmla="*/ 107 h 107"/>
              <a:gd name="T2" fmla="*/ 54 w 107"/>
              <a:gd name="T3" fmla="*/ 107 h 107"/>
              <a:gd name="T4" fmla="*/ 1 w 107"/>
              <a:gd name="T5" fmla="*/ 105 h 107"/>
              <a:gd name="T6" fmla="*/ 0 w 107"/>
              <a:gd name="T7" fmla="*/ 0 h 107"/>
              <a:gd name="T8" fmla="*/ 107 w 107"/>
              <a:gd name="T9" fmla="*/ 0 h 107"/>
              <a:gd name="T10" fmla="*/ 107 w 107"/>
              <a:gd name="T11" fmla="*/ 107 h 107"/>
            </a:gdLst>
            <a:ahLst/>
            <a:cxnLst>
              <a:cxn ang="0">
                <a:pos x="T0" y="T1"/>
              </a:cxn>
              <a:cxn ang="0">
                <a:pos x="T2" y="T3"/>
              </a:cxn>
              <a:cxn ang="0">
                <a:pos x="T4" y="T5"/>
              </a:cxn>
              <a:cxn ang="0">
                <a:pos x="T6" y="T7"/>
              </a:cxn>
              <a:cxn ang="0">
                <a:pos x="T8" y="T9"/>
              </a:cxn>
              <a:cxn ang="0">
                <a:pos x="T10" y="T11"/>
              </a:cxn>
            </a:cxnLst>
            <a:rect l="0" t="0" r="r" b="b"/>
            <a:pathLst>
              <a:path w="107" h="107">
                <a:moveTo>
                  <a:pt x="107" y="107"/>
                </a:moveTo>
                <a:lnTo>
                  <a:pt x="54" y="107"/>
                </a:lnTo>
                <a:lnTo>
                  <a:pt x="1" y="105"/>
                </a:lnTo>
                <a:lnTo>
                  <a:pt x="0" y="0"/>
                </a:lnTo>
                <a:lnTo>
                  <a:pt x="107" y="0"/>
                </a:lnTo>
                <a:lnTo>
                  <a:pt x="107" y="107"/>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9" name="Freeform 31">
            <a:extLst>
              <a:ext uri="{FF2B5EF4-FFF2-40B4-BE49-F238E27FC236}">
                <a16:creationId xmlns:a16="http://schemas.microsoft.com/office/drawing/2014/main" id="{1A1B7442-DBBC-5AAD-C1AF-076AFAC0B1E5}"/>
              </a:ext>
            </a:extLst>
          </p:cNvPr>
          <p:cNvSpPr>
            <a:spLocks/>
          </p:cNvSpPr>
          <p:nvPr/>
        </p:nvSpPr>
        <p:spPr bwMode="auto">
          <a:xfrm>
            <a:off x="14764677" y="7989461"/>
            <a:ext cx="197409" cy="197409"/>
          </a:xfrm>
          <a:custGeom>
            <a:avLst/>
            <a:gdLst>
              <a:gd name="T0" fmla="*/ 56 w 107"/>
              <a:gd name="T1" fmla="*/ 107 h 107"/>
              <a:gd name="T2" fmla="*/ 0 w 107"/>
              <a:gd name="T3" fmla="*/ 107 h 107"/>
              <a:gd name="T4" fmla="*/ 0 w 107"/>
              <a:gd name="T5" fmla="*/ 0 h 107"/>
              <a:gd name="T6" fmla="*/ 107 w 107"/>
              <a:gd name="T7" fmla="*/ 0 h 107"/>
              <a:gd name="T8" fmla="*/ 107 w 107"/>
              <a:gd name="T9" fmla="*/ 107 h 107"/>
              <a:gd name="T10" fmla="*/ 56 w 107"/>
              <a:gd name="T11" fmla="*/ 107 h 107"/>
            </a:gdLst>
            <a:ahLst/>
            <a:cxnLst>
              <a:cxn ang="0">
                <a:pos x="T0" y="T1"/>
              </a:cxn>
              <a:cxn ang="0">
                <a:pos x="T2" y="T3"/>
              </a:cxn>
              <a:cxn ang="0">
                <a:pos x="T4" y="T5"/>
              </a:cxn>
              <a:cxn ang="0">
                <a:pos x="T6" y="T7"/>
              </a:cxn>
              <a:cxn ang="0">
                <a:pos x="T8" y="T9"/>
              </a:cxn>
              <a:cxn ang="0">
                <a:pos x="T10" y="T11"/>
              </a:cxn>
            </a:cxnLst>
            <a:rect l="0" t="0" r="r" b="b"/>
            <a:pathLst>
              <a:path w="107" h="107">
                <a:moveTo>
                  <a:pt x="56" y="107"/>
                </a:moveTo>
                <a:lnTo>
                  <a:pt x="0" y="107"/>
                </a:lnTo>
                <a:lnTo>
                  <a:pt x="0" y="0"/>
                </a:lnTo>
                <a:lnTo>
                  <a:pt x="107" y="0"/>
                </a:lnTo>
                <a:lnTo>
                  <a:pt x="107" y="107"/>
                </a:lnTo>
                <a:lnTo>
                  <a:pt x="56" y="107"/>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0" name="Freeform 32">
            <a:extLst>
              <a:ext uri="{FF2B5EF4-FFF2-40B4-BE49-F238E27FC236}">
                <a16:creationId xmlns:a16="http://schemas.microsoft.com/office/drawing/2014/main" id="{F9478D8C-5165-1616-D820-155CF060A303}"/>
              </a:ext>
            </a:extLst>
          </p:cNvPr>
          <p:cNvSpPr>
            <a:spLocks/>
          </p:cNvSpPr>
          <p:nvPr/>
        </p:nvSpPr>
        <p:spPr bwMode="auto">
          <a:xfrm>
            <a:off x="14962085" y="7989461"/>
            <a:ext cx="201099" cy="197409"/>
          </a:xfrm>
          <a:custGeom>
            <a:avLst/>
            <a:gdLst>
              <a:gd name="T0" fmla="*/ 46 w 109"/>
              <a:gd name="T1" fmla="*/ 107 h 107"/>
              <a:gd name="T2" fmla="*/ 0 w 109"/>
              <a:gd name="T3" fmla="*/ 107 h 107"/>
              <a:gd name="T4" fmla="*/ 0 w 109"/>
              <a:gd name="T5" fmla="*/ 0 h 107"/>
              <a:gd name="T6" fmla="*/ 109 w 109"/>
              <a:gd name="T7" fmla="*/ 0 h 107"/>
              <a:gd name="T8" fmla="*/ 109 w 109"/>
              <a:gd name="T9" fmla="*/ 107 h 107"/>
              <a:gd name="T10" fmla="*/ 46 w 109"/>
              <a:gd name="T11" fmla="*/ 107 h 107"/>
            </a:gdLst>
            <a:ahLst/>
            <a:cxnLst>
              <a:cxn ang="0">
                <a:pos x="T0" y="T1"/>
              </a:cxn>
              <a:cxn ang="0">
                <a:pos x="T2" y="T3"/>
              </a:cxn>
              <a:cxn ang="0">
                <a:pos x="T4" y="T5"/>
              </a:cxn>
              <a:cxn ang="0">
                <a:pos x="T6" y="T7"/>
              </a:cxn>
              <a:cxn ang="0">
                <a:pos x="T8" y="T9"/>
              </a:cxn>
              <a:cxn ang="0">
                <a:pos x="T10" y="T11"/>
              </a:cxn>
            </a:cxnLst>
            <a:rect l="0" t="0" r="r" b="b"/>
            <a:pathLst>
              <a:path w="109" h="107">
                <a:moveTo>
                  <a:pt x="46" y="107"/>
                </a:moveTo>
                <a:lnTo>
                  <a:pt x="0" y="107"/>
                </a:lnTo>
                <a:lnTo>
                  <a:pt x="0" y="0"/>
                </a:lnTo>
                <a:lnTo>
                  <a:pt x="109" y="0"/>
                </a:lnTo>
                <a:lnTo>
                  <a:pt x="109" y="107"/>
                </a:lnTo>
                <a:lnTo>
                  <a:pt x="46" y="107"/>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1" name="Freeform 33">
            <a:extLst>
              <a:ext uri="{FF2B5EF4-FFF2-40B4-BE49-F238E27FC236}">
                <a16:creationId xmlns:a16="http://schemas.microsoft.com/office/drawing/2014/main" id="{0EA14EE1-6755-C565-90A2-020CE7D2D7DA}"/>
              </a:ext>
            </a:extLst>
          </p:cNvPr>
          <p:cNvSpPr>
            <a:spLocks/>
          </p:cNvSpPr>
          <p:nvPr/>
        </p:nvSpPr>
        <p:spPr bwMode="auto">
          <a:xfrm>
            <a:off x="14080203" y="8177645"/>
            <a:ext cx="197409" cy="210323"/>
          </a:xfrm>
          <a:custGeom>
            <a:avLst/>
            <a:gdLst>
              <a:gd name="T0" fmla="*/ 107 w 107"/>
              <a:gd name="T1" fmla="*/ 114 h 114"/>
              <a:gd name="T2" fmla="*/ 21 w 107"/>
              <a:gd name="T3" fmla="*/ 112 h 114"/>
              <a:gd name="T4" fmla="*/ 14 w 107"/>
              <a:gd name="T5" fmla="*/ 73 h 114"/>
              <a:gd name="T6" fmla="*/ 19 w 107"/>
              <a:gd name="T7" fmla="*/ 75 h 114"/>
              <a:gd name="T8" fmla="*/ 0 w 107"/>
              <a:gd name="T9" fmla="*/ 40 h 114"/>
              <a:gd name="T10" fmla="*/ 31 w 107"/>
              <a:gd name="T11" fmla="*/ 0 h 114"/>
              <a:gd name="T12" fmla="*/ 106 w 107"/>
              <a:gd name="T13" fmla="*/ 3 h 114"/>
              <a:gd name="T14" fmla="*/ 107 w 107"/>
              <a:gd name="T15" fmla="*/ 1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14">
                <a:moveTo>
                  <a:pt x="107" y="114"/>
                </a:moveTo>
                <a:lnTo>
                  <a:pt x="21" y="112"/>
                </a:lnTo>
                <a:lnTo>
                  <a:pt x="14" y="73"/>
                </a:lnTo>
                <a:lnTo>
                  <a:pt x="19" y="75"/>
                </a:lnTo>
                <a:lnTo>
                  <a:pt x="0" y="40"/>
                </a:lnTo>
                <a:lnTo>
                  <a:pt x="31" y="0"/>
                </a:lnTo>
                <a:lnTo>
                  <a:pt x="106" y="3"/>
                </a:lnTo>
                <a:lnTo>
                  <a:pt x="107" y="114"/>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2" name="Freeform 34">
            <a:extLst>
              <a:ext uri="{FF2B5EF4-FFF2-40B4-BE49-F238E27FC236}">
                <a16:creationId xmlns:a16="http://schemas.microsoft.com/office/drawing/2014/main" id="{2BF3AB10-6011-0BB5-CD22-B718E2ECADB0}"/>
              </a:ext>
            </a:extLst>
          </p:cNvPr>
          <p:cNvSpPr>
            <a:spLocks/>
          </p:cNvSpPr>
          <p:nvPr/>
        </p:nvSpPr>
        <p:spPr bwMode="auto">
          <a:xfrm>
            <a:off x="14275767" y="8183179"/>
            <a:ext cx="197409" cy="204789"/>
          </a:xfrm>
          <a:custGeom>
            <a:avLst/>
            <a:gdLst>
              <a:gd name="T0" fmla="*/ 107 w 107"/>
              <a:gd name="T1" fmla="*/ 111 h 111"/>
              <a:gd name="T2" fmla="*/ 1 w 107"/>
              <a:gd name="T3" fmla="*/ 111 h 111"/>
              <a:gd name="T4" fmla="*/ 0 w 107"/>
              <a:gd name="T5" fmla="*/ 0 h 111"/>
              <a:gd name="T6" fmla="*/ 49 w 107"/>
              <a:gd name="T7" fmla="*/ 2 h 111"/>
              <a:gd name="T8" fmla="*/ 107 w 107"/>
              <a:gd name="T9" fmla="*/ 2 h 111"/>
              <a:gd name="T10" fmla="*/ 107 w 107"/>
              <a:gd name="T11" fmla="*/ 111 h 111"/>
            </a:gdLst>
            <a:ahLst/>
            <a:cxnLst>
              <a:cxn ang="0">
                <a:pos x="T0" y="T1"/>
              </a:cxn>
              <a:cxn ang="0">
                <a:pos x="T2" y="T3"/>
              </a:cxn>
              <a:cxn ang="0">
                <a:pos x="T4" y="T5"/>
              </a:cxn>
              <a:cxn ang="0">
                <a:pos x="T6" y="T7"/>
              </a:cxn>
              <a:cxn ang="0">
                <a:pos x="T8" y="T9"/>
              </a:cxn>
              <a:cxn ang="0">
                <a:pos x="T10" y="T11"/>
              </a:cxn>
            </a:cxnLst>
            <a:rect l="0" t="0" r="r" b="b"/>
            <a:pathLst>
              <a:path w="107" h="111">
                <a:moveTo>
                  <a:pt x="107" y="111"/>
                </a:moveTo>
                <a:lnTo>
                  <a:pt x="1" y="111"/>
                </a:lnTo>
                <a:lnTo>
                  <a:pt x="0" y="0"/>
                </a:lnTo>
                <a:lnTo>
                  <a:pt x="49" y="2"/>
                </a:lnTo>
                <a:lnTo>
                  <a:pt x="107" y="2"/>
                </a:lnTo>
                <a:lnTo>
                  <a:pt x="107" y="111"/>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3" name="Freeform 35">
            <a:extLst>
              <a:ext uri="{FF2B5EF4-FFF2-40B4-BE49-F238E27FC236}">
                <a16:creationId xmlns:a16="http://schemas.microsoft.com/office/drawing/2014/main" id="{9C66268A-AE71-6906-D2E7-F4167D917B29}"/>
              </a:ext>
            </a:extLst>
          </p:cNvPr>
          <p:cNvSpPr>
            <a:spLocks/>
          </p:cNvSpPr>
          <p:nvPr/>
        </p:nvSpPr>
        <p:spPr bwMode="auto">
          <a:xfrm>
            <a:off x="14473176" y="8183179"/>
            <a:ext cx="193719" cy="204789"/>
          </a:xfrm>
          <a:custGeom>
            <a:avLst/>
            <a:gdLst>
              <a:gd name="T0" fmla="*/ 105 w 105"/>
              <a:gd name="T1" fmla="*/ 111 h 111"/>
              <a:gd name="T2" fmla="*/ 0 w 105"/>
              <a:gd name="T3" fmla="*/ 111 h 111"/>
              <a:gd name="T4" fmla="*/ 0 w 105"/>
              <a:gd name="T5" fmla="*/ 2 h 111"/>
              <a:gd name="T6" fmla="*/ 52 w 105"/>
              <a:gd name="T7" fmla="*/ 0 h 111"/>
              <a:gd name="T8" fmla="*/ 105 w 105"/>
              <a:gd name="T9" fmla="*/ 2 h 111"/>
              <a:gd name="T10" fmla="*/ 105 w 105"/>
              <a:gd name="T11" fmla="*/ 111 h 111"/>
            </a:gdLst>
            <a:ahLst/>
            <a:cxnLst>
              <a:cxn ang="0">
                <a:pos x="T0" y="T1"/>
              </a:cxn>
              <a:cxn ang="0">
                <a:pos x="T2" y="T3"/>
              </a:cxn>
              <a:cxn ang="0">
                <a:pos x="T4" y="T5"/>
              </a:cxn>
              <a:cxn ang="0">
                <a:pos x="T6" y="T7"/>
              </a:cxn>
              <a:cxn ang="0">
                <a:pos x="T8" y="T9"/>
              </a:cxn>
              <a:cxn ang="0">
                <a:pos x="T10" y="T11"/>
              </a:cxn>
            </a:cxnLst>
            <a:rect l="0" t="0" r="r" b="b"/>
            <a:pathLst>
              <a:path w="105" h="111">
                <a:moveTo>
                  <a:pt x="105" y="111"/>
                </a:moveTo>
                <a:lnTo>
                  <a:pt x="0" y="111"/>
                </a:lnTo>
                <a:lnTo>
                  <a:pt x="0" y="2"/>
                </a:lnTo>
                <a:lnTo>
                  <a:pt x="52" y="0"/>
                </a:lnTo>
                <a:lnTo>
                  <a:pt x="105" y="2"/>
                </a:lnTo>
                <a:lnTo>
                  <a:pt x="105" y="111"/>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4" name="Freeform 36">
            <a:extLst>
              <a:ext uri="{FF2B5EF4-FFF2-40B4-BE49-F238E27FC236}">
                <a16:creationId xmlns:a16="http://schemas.microsoft.com/office/drawing/2014/main" id="{36106F69-0366-CF2E-EA4C-5B44263350E0}"/>
              </a:ext>
            </a:extLst>
          </p:cNvPr>
          <p:cNvSpPr>
            <a:spLocks/>
          </p:cNvSpPr>
          <p:nvPr/>
        </p:nvSpPr>
        <p:spPr bwMode="auto">
          <a:xfrm>
            <a:off x="15046952" y="8186869"/>
            <a:ext cx="247222" cy="143905"/>
          </a:xfrm>
          <a:custGeom>
            <a:avLst/>
            <a:gdLst>
              <a:gd name="T0" fmla="*/ 134 w 134"/>
              <a:gd name="T1" fmla="*/ 0 h 78"/>
              <a:gd name="T2" fmla="*/ 127 w 134"/>
              <a:gd name="T3" fmla="*/ 30 h 78"/>
              <a:gd name="T4" fmla="*/ 104 w 134"/>
              <a:gd name="T5" fmla="*/ 53 h 78"/>
              <a:gd name="T6" fmla="*/ 66 w 134"/>
              <a:gd name="T7" fmla="*/ 63 h 78"/>
              <a:gd name="T8" fmla="*/ 56 w 134"/>
              <a:gd name="T9" fmla="*/ 78 h 78"/>
              <a:gd name="T10" fmla="*/ 27 w 134"/>
              <a:gd name="T11" fmla="*/ 78 h 78"/>
              <a:gd name="T12" fmla="*/ 27 w 134"/>
              <a:gd name="T13" fmla="*/ 51 h 78"/>
              <a:gd name="T14" fmla="*/ 0 w 134"/>
              <a:gd name="T15" fmla="*/ 51 h 78"/>
              <a:gd name="T16" fmla="*/ 0 w 134"/>
              <a:gd name="T17" fmla="*/ 0 h 78"/>
              <a:gd name="T18" fmla="*/ 63 w 134"/>
              <a:gd name="T19" fmla="*/ 0 h 78"/>
              <a:gd name="T20" fmla="*/ 134 w 134"/>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78">
                <a:moveTo>
                  <a:pt x="134" y="0"/>
                </a:moveTo>
                <a:lnTo>
                  <a:pt x="127" y="30"/>
                </a:lnTo>
                <a:lnTo>
                  <a:pt x="104" y="53"/>
                </a:lnTo>
                <a:lnTo>
                  <a:pt x="66" y="63"/>
                </a:lnTo>
                <a:lnTo>
                  <a:pt x="56" y="78"/>
                </a:lnTo>
                <a:lnTo>
                  <a:pt x="27" y="78"/>
                </a:lnTo>
                <a:lnTo>
                  <a:pt x="27" y="51"/>
                </a:lnTo>
                <a:lnTo>
                  <a:pt x="0" y="51"/>
                </a:lnTo>
                <a:lnTo>
                  <a:pt x="0" y="0"/>
                </a:lnTo>
                <a:lnTo>
                  <a:pt x="63" y="0"/>
                </a:lnTo>
                <a:lnTo>
                  <a:pt x="134" y="0"/>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5" name="Freeform 37">
            <a:extLst>
              <a:ext uri="{FF2B5EF4-FFF2-40B4-BE49-F238E27FC236}">
                <a16:creationId xmlns:a16="http://schemas.microsoft.com/office/drawing/2014/main" id="{81A56543-DFAA-0994-C020-23A1423148CF}"/>
              </a:ext>
            </a:extLst>
          </p:cNvPr>
          <p:cNvSpPr>
            <a:spLocks/>
          </p:cNvSpPr>
          <p:nvPr/>
        </p:nvSpPr>
        <p:spPr bwMode="auto">
          <a:xfrm>
            <a:off x="14666894" y="8186869"/>
            <a:ext cx="201099" cy="201099"/>
          </a:xfrm>
          <a:custGeom>
            <a:avLst/>
            <a:gdLst>
              <a:gd name="T0" fmla="*/ 0 w 109"/>
              <a:gd name="T1" fmla="*/ 109 h 109"/>
              <a:gd name="T2" fmla="*/ 0 w 109"/>
              <a:gd name="T3" fmla="*/ 0 h 109"/>
              <a:gd name="T4" fmla="*/ 53 w 109"/>
              <a:gd name="T5" fmla="*/ 0 h 109"/>
              <a:gd name="T6" fmla="*/ 109 w 109"/>
              <a:gd name="T7" fmla="*/ 0 h 109"/>
              <a:gd name="T8" fmla="*/ 107 w 109"/>
              <a:gd name="T9" fmla="*/ 107 h 109"/>
              <a:gd name="T10" fmla="*/ 0 w 109"/>
              <a:gd name="T11" fmla="*/ 109 h 109"/>
            </a:gdLst>
            <a:ahLst/>
            <a:cxnLst>
              <a:cxn ang="0">
                <a:pos x="T0" y="T1"/>
              </a:cxn>
              <a:cxn ang="0">
                <a:pos x="T2" y="T3"/>
              </a:cxn>
              <a:cxn ang="0">
                <a:pos x="T4" y="T5"/>
              </a:cxn>
              <a:cxn ang="0">
                <a:pos x="T6" y="T7"/>
              </a:cxn>
              <a:cxn ang="0">
                <a:pos x="T8" y="T9"/>
              </a:cxn>
              <a:cxn ang="0">
                <a:pos x="T10" y="T11"/>
              </a:cxn>
            </a:cxnLst>
            <a:rect l="0" t="0" r="r" b="b"/>
            <a:pathLst>
              <a:path w="109" h="109">
                <a:moveTo>
                  <a:pt x="0" y="109"/>
                </a:moveTo>
                <a:lnTo>
                  <a:pt x="0" y="0"/>
                </a:lnTo>
                <a:lnTo>
                  <a:pt x="53" y="0"/>
                </a:lnTo>
                <a:lnTo>
                  <a:pt x="109" y="0"/>
                </a:lnTo>
                <a:lnTo>
                  <a:pt x="107" y="107"/>
                </a:lnTo>
                <a:lnTo>
                  <a:pt x="0" y="109"/>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6" name="Freeform 38">
            <a:extLst>
              <a:ext uri="{FF2B5EF4-FFF2-40B4-BE49-F238E27FC236}">
                <a16:creationId xmlns:a16="http://schemas.microsoft.com/office/drawing/2014/main" id="{9EEF2E0D-6E0B-C99E-F524-2230C46F7CFC}"/>
              </a:ext>
            </a:extLst>
          </p:cNvPr>
          <p:cNvSpPr>
            <a:spLocks/>
          </p:cNvSpPr>
          <p:nvPr/>
        </p:nvSpPr>
        <p:spPr bwMode="auto">
          <a:xfrm>
            <a:off x="14864303" y="8186869"/>
            <a:ext cx="182650" cy="197409"/>
          </a:xfrm>
          <a:custGeom>
            <a:avLst/>
            <a:gdLst>
              <a:gd name="T0" fmla="*/ 99 w 99"/>
              <a:gd name="T1" fmla="*/ 104 h 107"/>
              <a:gd name="T2" fmla="*/ 55 w 99"/>
              <a:gd name="T3" fmla="*/ 104 h 107"/>
              <a:gd name="T4" fmla="*/ 55 w 99"/>
              <a:gd name="T5" fmla="*/ 107 h 107"/>
              <a:gd name="T6" fmla="*/ 0 w 99"/>
              <a:gd name="T7" fmla="*/ 107 h 107"/>
              <a:gd name="T8" fmla="*/ 2 w 99"/>
              <a:gd name="T9" fmla="*/ 0 h 107"/>
              <a:gd name="T10" fmla="*/ 53 w 99"/>
              <a:gd name="T11" fmla="*/ 0 h 107"/>
              <a:gd name="T12" fmla="*/ 99 w 99"/>
              <a:gd name="T13" fmla="*/ 0 h 107"/>
              <a:gd name="T14" fmla="*/ 99 w 99"/>
              <a:gd name="T15" fmla="*/ 51 h 107"/>
              <a:gd name="T16" fmla="*/ 99 w 99"/>
              <a:gd name="T17"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7">
                <a:moveTo>
                  <a:pt x="99" y="104"/>
                </a:moveTo>
                <a:lnTo>
                  <a:pt x="55" y="104"/>
                </a:lnTo>
                <a:lnTo>
                  <a:pt x="55" y="107"/>
                </a:lnTo>
                <a:lnTo>
                  <a:pt x="0" y="107"/>
                </a:lnTo>
                <a:lnTo>
                  <a:pt x="2" y="0"/>
                </a:lnTo>
                <a:lnTo>
                  <a:pt x="53" y="0"/>
                </a:lnTo>
                <a:lnTo>
                  <a:pt x="99" y="0"/>
                </a:lnTo>
                <a:lnTo>
                  <a:pt x="99" y="51"/>
                </a:lnTo>
                <a:lnTo>
                  <a:pt x="99" y="104"/>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7" name="Freeform 39">
            <a:extLst>
              <a:ext uri="{FF2B5EF4-FFF2-40B4-BE49-F238E27FC236}">
                <a16:creationId xmlns:a16="http://schemas.microsoft.com/office/drawing/2014/main" id="{78D3D435-0DB0-1C7A-08AD-A17178823371}"/>
              </a:ext>
            </a:extLst>
          </p:cNvPr>
          <p:cNvSpPr>
            <a:spLocks/>
          </p:cNvSpPr>
          <p:nvPr/>
        </p:nvSpPr>
        <p:spPr bwMode="auto">
          <a:xfrm>
            <a:off x="15334762" y="8242217"/>
            <a:ext cx="354228" cy="226928"/>
          </a:xfrm>
          <a:custGeom>
            <a:avLst/>
            <a:gdLst>
              <a:gd name="T0" fmla="*/ 78 w 192"/>
              <a:gd name="T1" fmla="*/ 121 h 123"/>
              <a:gd name="T2" fmla="*/ 2 w 192"/>
              <a:gd name="T3" fmla="*/ 123 h 123"/>
              <a:gd name="T4" fmla="*/ 0 w 192"/>
              <a:gd name="T5" fmla="*/ 101 h 123"/>
              <a:gd name="T6" fmla="*/ 22 w 192"/>
              <a:gd name="T7" fmla="*/ 70 h 123"/>
              <a:gd name="T8" fmla="*/ 31 w 192"/>
              <a:gd name="T9" fmla="*/ 40 h 123"/>
              <a:gd name="T10" fmla="*/ 118 w 192"/>
              <a:gd name="T11" fmla="*/ 0 h 123"/>
              <a:gd name="T12" fmla="*/ 148 w 192"/>
              <a:gd name="T13" fmla="*/ 12 h 123"/>
              <a:gd name="T14" fmla="*/ 165 w 192"/>
              <a:gd name="T15" fmla="*/ 31 h 123"/>
              <a:gd name="T16" fmla="*/ 189 w 192"/>
              <a:gd name="T17" fmla="*/ 87 h 123"/>
              <a:gd name="T18" fmla="*/ 192 w 192"/>
              <a:gd name="T19" fmla="*/ 116 h 123"/>
              <a:gd name="T20" fmla="*/ 78 w 192"/>
              <a:gd name="T21" fmla="*/ 1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23">
                <a:moveTo>
                  <a:pt x="78" y="121"/>
                </a:moveTo>
                <a:lnTo>
                  <a:pt x="2" y="123"/>
                </a:lnTo>
                <a:lnTo>
                  <a:pt x="0" y="101"/>
                </a:lnTo>
                <a:lnTo>
                  <a:pt x="22" y="70"/>
                </a:lnTo>
                <a:lnTo>
                  <a:pt x="31" y="40"/>
                </a:lnTo>
                <a:lnTo>
                  <a:pt x="118" y="0"/>
                </a:lnTo>
                <a:lnTo>
                  <a:pt x="148" y="12"/>
                </a:lnTo>
                <a:lnTo>
                  <a:pt x="165" y="31"/>
                </a:lnTo>
                <a:lnTo>
                  <a:pt x="189" y="87"/>
                </a:lnTo>
                <a:lnTo>
                  <a:pt x="192" y="116"/>
                </a:lnTo>
                <a:lnTo>
                  <a:pt x="78" y="121"/>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8" name="Freeform 40">
            <a:extLst>
              <a:ext uri="{FF2B5EF4-FFF2-40B4-BE49-F238E27FC236}">
                <a16:creationId xmlns:a16="http://schemas.microsoft.com/office/drawing/2014/main" id="{CC3392E3-DDFB-647B-CEC2-51A946C0BE3E}"/>
              </a:ext>
            </a:extLst>
          </p:cNvPr>
          <p:cNvSpPr>
            <a:spLocks/>
          </p:cNvSpPr>
          <p:nvPr/>
        </p:nvSpPr>
        <p:spPr bwMode="auto">
          <a:xfrm>
            <a:off x="15046952" y="8280962"/>
            <a:ext cx="193719" cy="295190"/>
          </a:xfrm>
          <a:custGeom>
            <a:avLst/>
            <a:gdLst>
              <a:gd name="T0" fmla="*/ 0 w 105"/>
              <a:gd name="T1" fmla="*/ 134 h 160"/>
              <a:gd name="T2" fmla="*/ 0 w 105"/>
              <a:gd name="T3" fmla="*/ 53 h 160"/>
              <a:gd name="T4" fmla="*/ 0 w 105"/>
              <a:gd name="T5" fmla="*/ 0 h 160"/>
              <a:gd name="T6" fmla="*/ 27 w 105"/>
              <a:gd name="T7" fmla="*/ 0 h 160"/>
              <a:gd name="T8" fmla="*/ 27 w 105"/>
              <a:gd name="T9" fmla="*/ 27 h 160"/>
              <a:gd name="T10" fmla="*/ 56 w 105"/>
              <a:gd name="T11" fmla="*/ 27 h 160"/>
              <a:gd name="T12" fmla="*/ 51 w 105"/>
              <a:gd name="T13" fmla="*/ 93 h 160"/>
              <a:gd name="T14" fmla="*/ 105 w 105"/>
              <a:gd name="T15" fmla="*/ 124 h 160"/>
              <a:gd name="T16" fmla="*/ 105 w 105"/>
              <a:gd name="T17" fmla="*/ 160 h 160"/>
              <a:gd name="T18" fmla="*/ 78 w 105"/>
              <a:gd name="T19" fmla="*/ 160 h 160"/>
              <a:gd name="T20" fmla="*/ 78 w 105"/>
              <a:gd name="T21" fmla="*/ 148 h 160"/>
              <a:gd name="T22" fmla="*/ 27 w 105"/>
              <a:gd name="T23" fmla="*/ 146 h 160"/>
              <a:gd name="T24" fmla="*/ 27 w 105"/>
              <a:gd name="T25" fmla="*/ 134 h 160"/>
              <a:gd name="T26" fmla="*/ 0 w 105"/>
              <a:gd name="T27" fmla="*/ 13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160">
                <a:moveTo>
                  <a:pt x="0" y="134"/>
                </a:moveTo>
                <a:lnTo>
                  <a:pt x="0" y="53"/>
                </a:lnTo>
                <a:lnTo>
                  <a:pt x="0" y="0"/>
                </a:lnTo>
                <a:lnTo>
                  <a:pt x="27" y="0"/>
                </a:lnTo>
                <a:lnTo>
                  <a:pt x="27" y="27"/>
                </a:lnTo>
                <a:lnTo>
                  <a:pt x="56" y="27"/>
                </a:lnTo>
                <a:lnTo>
                  <a:pt x="51" y="93"/>
                </a:lnTo>
                <a:lnTo>
                  <a:pt x="105" y="124"/>
                </a:lnTo>
                <a:lnTo>
                  <a:pt x="105" y="160"/>
                </a:lnTo>
                <a:lnTo>
                  <a:pt x="78" y="160"/>
                </a:lnTo>
                <a:lnTo>
                  <a:pt x="78" y="148"/>
                </a:lnTo>
                <a:lnTo>
                  <a:pt x="27" y="146"/>
                </a:lnTo>
                <a:lnTo>
                  <a:pt x="27" y="134"/>
                </a:lnTo>
                <a:lnTo>
                  <a:pt x="0" y="134"/>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9" name="Freeform 41">
            <a:extLst>
              <a:ext uri="{FF2B5EF4-FFF2-40B4-BE49-F238E27FC236}">
                <a16:creationId xmlns:a16="http://schemas.microsoft.com/office/drawing/2014/main" id="{154F842A-AD36-31D9-F776-BCBA870D17DA}"/>
              </a:ext>
            </a:extLst>
          </p:cNvPr>
          <p:cNvSpPr>
            <a:spLocks/>
          </p:cNvSpPr>
          <p:nvPr/>
        </p:nvSpPr>
        <p:spPr bwMode="auto">
          <a:xfrm>
            <a:off x="14864303" y="8378743"/>
            <a:ext cx="182650" cy="206633"/>
          </a:xfrm>
          <a:custGeom>
            <a:avLst/>
            <a:gdLst>
              <a:gd name="T0" fmla="*/ 55 w 99"/>
              <a:gd name="T1" fmla="*/ 112 h 112"/>
              <a:gd name="T2" fmla="*/ 0 w 99"/>
              <a:gd name="T3" fmla="*/ 112 h 112"/>
              <a:gd name="T4" fmla="*/ 0 w 99"/>
              <a:gd name="T5" fmla="*/ 3 h 112"/>
              <a:gd name="T6" fmla="*/ 55 w 99"/>
              <a:gd name="T7" fmla="*/ 3 h 112"/>
              <a:gd name="T8" fmla="*/ 55 w 99"/>
              <a:gd name="T9" fmla="*/ 0 h 112"/>
              <a:gd name="T10" fmla="*/ 99 w 99"/>
              <a:gd name="T11" fmla="*/ 0 h 112"/>
              <a:gd name="T12" fmla="*/ 99 w 99"/>
              <a:gd name="T13" fmla="*/ 81 h 112"/>
              <a:gd name="T14" fmla="*/ 97 w 99"/>
              <a:gd name="T15" fmla="*/ 107 h 112"/>
              <a:gd name="T16" fmla="*/ 55 w 99"/>
              <a:gd name="T17" fmla="*/ 107 h 112"/>
              <a:gd name="T18" fmla="*/ 55 w 99"/>
              <a:gd name="T1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12">
                <a:moveTo>
                  <a:pt x="55" y="112"/>
                </a:moveTo>
                <a:lnTo>
                  <a:pt x="0" y="112"/>
                </a:lnTo>
                <a:lnTo>
                  <a:pt x="0" y="3"/>
                </a:lnTo>
                <a:lnTo>
                  <a:pt x="55" y="3"/>
                </a:lnTo>
                <a:lnTo>
                  <a:pt x="55" y="0"/>
                </a:lnTo>
                <a:lnTo>
                  <a:pt x="99" y="0"/>
                </a:lnTo>
                <a:lnTo>
                  <a:pt x="99" y="81"/>
                </a:lnTo>
                <a:lnTo>
                  <a:pt x="97" y="107"/>
                </a:lnTo>
                <a:lnTo>
                  <a:pt x="55" y="107"/>
                </a:lnTo>
                <a:lnTo>
                  <a:pt x="55" y="112"/>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0" name="Freeform 42">
            <a:extLst>
              <a:ext uri="{FF2B5EF4-FFF2-40B4-BE49-F238E27FC236}">
                <a16:creationId xmlns:a16="http://schemas.microsoft.com/office/drawing/2014/main" id="{84418C57-A478-E52A-71EC-2EB3C1AF13AD}"/>
              </a:ext>
            </a:extLst>
          </p:cNvPr>
          <p:cNvSpPr>
            <a:spLocks/>
          </p:cNvSpPr>
          <p:nvPr/>
        </p:nvSpPr>
        <p:spPr bwMode="auto">
          <a:xfrm>
            <a:off x="14070979" y="8384278"/>
            <a:ext cx="206633" cy="201099"/>
          </a:xfrm>
          <a:custGeom>
            <a:avLst/>
            <a:gdLst>
              <a:gd name="T0" fmla="*/ 112 w 112"/>
              <a:gd name="T1" fmla="*/ 109 h 109"/>
              <a:gd name="T2" fmla="*/ 19 w 112"/>
              <a:gd name="T3" fmla="*/ 107 h 109"/>
              <a:gd name="T4" fmla="*/ 0 w 112"/>
              <a:gd name="T5" fmla="*/ 49 h 109"/>
              <a:gd name="T6" fmla="*/ 22 w 112"/>
              <a:gd name="T7" fmla="*/ 15 h 109"/>
              <a:gd name="T8" fmla="*/ 31 w 112"/>
              <a:gd name="T9" fmla="*/ 17 h 109"/>
              <a:gd name="T10" fmla="*/ 24 w 112"/>
              <a:gd name="T11" fmla="*/ 12 h 109"/>
              <a:gd name="T12" fmla="*/ 26 w 112"/>
              <a:gd name="T13" fmla="*/ 0 h 109"/>
              <a:gd name="T14" fmla="*/ 112 w 112"/>
              <a:gd name="T15" fmla="*/ 2 h 109"/>
              <a:gd name="T16" fmla="*/ 112 w 112"/>
              <a:gd name="T1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09">
                <a:moveTo>
                  <a:pt x="112" y="109"/>
                </a:moveTo>
                <a:lnTo>
                  <a:pt x="19" y="107"/>
                </a:lnTo>
                <a:lnTo>
                  <a:pt x="0" y="49"/>
                </a:lnTo>
                <a:lnTo>
                  <a:pt x="22" y="15"/>
                </a:lnTo>
                <a:lnTo>
                  <a:pt x="31" y="17"/>
                </a:lnTo>
                <a:lnTo>
                  <a:pt x="24" y="12"/>
                </a:lnTo>
                <a:lnTo>
                  <a:pt x="26" y="0"/>
                </a:lnTo>
                <a:lnTo>
                  <a:pt x="112" y="2"/>
                </a:lnTo>
                <a:lnTo>
                  <a:pt x="112" y="109"/>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1" name="Freeform 43">
            <a:extLst>
              <a:ext uri="{FF2B5EF4-FFF2-40B4-BE49-F238E27FC236}">
                <a16:creationId xmlns:a16="http://schemas.microsoft.com/office/drawing/2014/main" id="{EA909E9F-452F-8DD9-E079-5AB9F6F4243F}"/>
              </a:ext>
            </a:extLst>
          </p:cNvPr>
          <p:cNvSpPr>
            <a:spLocks/>
          </p:cNvSpPr>
          <p:nvPr/>
        </p:nvSpPr>
        <p:spPr bwMode="auto">
          <a:xfrm>
            <a:off x="14666894" y="8384278"/>
            <a:ext cx="197409" cy="201099"/>
          </a:xfrm>
          <a:custGeom>
            <a:avLst/>
            <a:gdLst>
              <a:gd name="T0" fmla="*/ 55 w 107"/>
              <a:gd name="T1" fmla="*/ 109 h 109"/>
              <a:gd name="T2" fmla="*/ 0 w 107"/>
              <a:gd name="T3" fmla="*/ 107 h 109"/>
              <a:gd name="T4" fmla="*/ 0 w 107"/>
              <a:gd name="T5" fmla="*/ 2 h 109"/>
              <a:gd name="T6" fmla="*/ 107 w 107"/>
              <a:gd name="T7" fmla="*/ 0 h 109"/>
              <a:gd name="T8" fmla="*/ 107 w 107"/>
              <a:gd name="T9" fmla="*/ 109 h 109"/>
              <a:gd name="T10" fmla="*/ 55 w 107"/>
              <a:gd name="T11" fmla="*/ 109 h 109"/>
            </a:gdLst>
            <a:ahLst/>
            <a:cxnLst>
              <a:cxn ang="0">
                <a:pos x="T0" y="T1"/>
              </a:cxn>
              <a:cxn ang="0">
                <a:pos x="T2" y="T3"/>
              </a:cxn>
              <a:cxn ang="0">
                <a:pos x="T4" y="T5"/>
              </a:cxn>
              <a:cxn ang="0">
                <a:pos x="T6" y="T7"/>
              </a:cxn>
              <a:cxn ang="0">
                <a:pos x="T8" y="T9"/>
              </a:cxn>
              <a:cxn ang="0">
                <a:pos x="T10" y="T11"/>
              </a:cxn>
            </a:cxnLst>
            <a:rect l="0" t="0" r="r" b="b"/>
            <a:pathLst>
              <a:path w="107" h="109">
                <a:moveTo>
                  <a:pt x="55" y="109"/>
                </a:moveTo>
                <a:lnTo>
                  <a:pt x="0" y="107"/>
                </a:lnTo>
                <a:lnTo>
                  <a:pt x="0" y="2"/>
                </a:lnTo>
                <a:lnTo>
                  <a:pt x="107" y="0"/>
                </a:lnTo>
                <a:lnTo>
                  <a:pt x="107" y="109"/>
                </a:lnTo>
                <a:lnTo>
                  <a:pt x="55" y="109"/>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2" name="Freeform 44">
            <a:extLst>
              <a:ext uri="{FF2B5EF4-FFF2-40B4-BE49-F238E27FC236}">
                <a16:creationId xmlns:a16="http://schemas.microsoft.com/office/drawing/2014/main" id="{029F542B-299C-E546-3489-4DBDDAE82A6C}"/>
              </a:ext>
            </a:extLst>
          </p:cNvPr>
          <p:cNvSpPr>
            <a:spLocks/>
          </p:cNvSpPr>
          <p:nvPr/>
        </p:nvSpPr>
        <p:spPr bwMode="auto">
          <a:xfrm>
            <a:off x="14277613" y="8387968"/>
            <a:ext cx="195564" cy="295190"/>
          </a:xfrm>
          <a:custGeom>
            <a:avLst/>
            <a:gdLst>
              <a:gd name="T0" fmla="*/ 106 w 106"/>
              <a:gd name="T1" fmla="*/ 158 h 160"/>
              <a:gd name="T2" fmla="*/ 55 w 106"/>
              <a:gd name="T3" fmla="*/ 160 h 160"/>
              <a:gd name="T4" fmla="*/ 0 w 106"/>
              <a:gd name="T5" fmla="*/ 158 h 160"/>
              <a:gd name="T6" fmla="*/ 0 w 106"/>
              <a:gd name="T7" fmla="*/ 107 h 160"/>
              <a:gd name="T8" fmla="*/ 0 w 106"/>
              <a:gd name="T9" fmla="*/ 0 h 160"/>
              <a:gd name="T10" fmla="*/ 106 w 106"/>
              <a:gd name="T11" fmla="*/ 0 h 160"/>
              <a:gd name="T12" fmla="*/ 106 w 106"/>
              <a:gd name="T13" fmla="*/ 107 h 160"/>
              <a:gd name="T14" fmla="*/ 106 w 106"/>
              <a:gd name="T15" fmla="*/ 158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60">
                <a:moveTo>
                  <a:pt x="106" y="158"/>
                </a:moveTo>
                <a:lnTo>
                  <a:pt x="55" y="160"/>
                </a:lnTo>
                <a:lnTo>
                  <a:pt x="0" y="158"/>
                </a:lnTo>
                <a:lnTo>
                  <a:pt x="0" y="107"/>
                </a:lnTo>
                <a:lnTo>
                  <a:pt x="0" y="0"/>
                </a:lnTo>
                <a:lnTo>
                  <a:pt x="106" y="0"/>
                </a:lnTo>
                <a:lnTo>
                  <a:pt x="106" y="107"/>
                </a:lnTo>
                <a:lnTo>
                  <a:pt x="106" y="158"/>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3" name="Freeform 45">
            <a:extLst>
              <a:ext uri="{FF2B5EF4-FFF2-40B4-BE49-F238E27FC236}">
                <a16:creationId xmlns:a16="http://schemas.microsoft.com/office/drawing/2014/main" id="{CCDB044D-3D22-154B-5B59-9ADA8255A119}"/>
              </a:ext>
            </a:extLst>
          </p:cNvPr>
          <p:cNvSpPr>
            <a:spLocks/>
          </p:cNvSpPr>
          <p:nvPr/>
        </p:nvSpPr>
        <p:spPr bwMode="auto">
          <a:xfrm>
            <a:off x="14473176" y="8387968"/>
            <a:ext cx="193719" cy="197409"/>
          </a:xfrm>
          <a:custGeom>
            <a:avLst/>
            <a:gdLst>
              <a:gd name="T0" fmla="*/ 0 w 105"/>
              <a:gd name="T1" fmla="*/ 107 h 107"/>
              <a:gd name="T2" fmla="*/ 0 w 105"/>
              <a:gd name="T3" fmla="*/ 0 h 107"/>
              <a:gd name="T4" fmla="*/ 105 w 105"/>
              <a:gd name="T5" fmla="*/ 0 h 107"/>
              <a:gd name="T6" fmla="*/ 105 w 105"/>
              <a:gd name="T7" fmla="*/ 105 h 107"/>
              <a:gd name="T8" fmla="*/ 0 w 105"/>
              <a:gd name="T9" fmla="*/ 107 h 107"/>
            </a:gdLst>
            <a:ahLst/>
            <a:cxnLst>
              <a:cxn ang="0">
                <a:pos x="T0" y="T1"/>
              </a:cxn>
              <a:cxn ang="0">
                <a:pos x="T2" y="T3"/>
              </a:cxn>
              <a:cxn ang="0">
                <a:pos x="T4" y="T5"/>
              </a:cxn>
              <a:cxn ang="0">
                <a:pos x="T6" y="T7"/>
              </a:cxn>
              <a:cxn ang="0">
                <a:pos x="T8" y="T9"/>
              </a:cxn>
            </a:cxnLst>
            <a:rect l="0" t="0" r="r" b="b"/>
            <a:pathLst>
              <a:path w="105" h="107">
                <a:moveTo>
                  <a:pt x="0" y="107"/>
                </a:moveTo>
                <a:lnTo>
                  <a:pt x="0" y="0"/>
                </a:lnTo>
                <a:lnTo>
                  <a:pt x="105" y="0"/>
                </a:lnTo>
                <a:lnTo>
                  <a:pt x="105" y="105"/>
                </a:lnTo>
                <a:lnTo>
                  <a:pt x="0" y="107"/>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4" name="Freeform 46">
            <a:extLst>
              <a:ext uri="{FF2B5EF4-FFF2-40B4-BE49-F238E27FC236}">
                <a16:creationId xmlns:a16="http://schemas.microsoft.com/office/drawing/2014/main" id="{8839B3E8-1619-5B07-55E2-6539B2B36A00}"/>
              </a:ext>
            </a:extLst>
          </p:cNvPr>
          <p:cNvSpPr>
            <a:spLocks/>
          </p:cNvSpPr>
          <p:nvPr/>
        </p:nvSpPr>
        <p:spPr bwMode="auto">
          <a:xfrm>
            <a:off x="15240671" y="8428557"/>
            <a:ext cx="241688" cy="295190"/>
          </a:xfrm>
          <a:custGeom>
            <a:avLst/>
            <a:gdLst>
              <a:gd name="T0" fmla="*/ 53 w 131"/>
              <a:gd name="T1" fmla="*/ 158 h 160"/>
              <a:gd name="T2" fmla="*/ 0 w 131"/>
              <a:gd name="T3" fmla="*/ 160 h 160"/>
              <a:gd name="T4" fmla="*/ 0 w 131"/>
              <a:gd name="T5" fmla="*/ 80 h 160"/>
              <a:gd name="T6" fmla="*/ 0 w 131"/>
              <a:gd name="T7" fmla="*/ 44 h 160"/>
              <a:gd name="T8" fmla="*/ 9 w 131"/>
              <a:gd name="T9" fmla="*/ 42 h 160"/>
              <a:gd name="T10" fmla="*/ 38 w 131"/>
              <a:gd name="T11" fmla="*/ 5 h 160"/>
              <a:gd name="T12" fmla="*/ 44 w 131"/>
              <a:gd name="T13" fmla="*/ 13 h 160"/>
              <a:gd name="T14" fmla="*/ 51 w 131"/>
              <a:gd name="T15" fmla="*/ 0 h 160"/>
              <a:gd name="T16" fmla="*/ 53 w 131"/>
              <a:gd name="T17" fmla="*/ 22 h 160"/>
              <a:gd name="T18" fmla="*/ 129 w 131"/>
              <a:gd name="T19" fmla="*/ 20 h 160"/>
              <a:gd name="T20" fmla="*/ 131 w 131"/>
              <a:gd name="T21" fmla="*/ 127 h 160"/>
              <a:gd name="T22" fmla="*/ 129 w 131"/>
              <a:gd name="T23" fmla="*/ 127 h 160"/>
              <a:gd name="T24" fmla="*/ 77 w 131"/>
              <a:gd name="T25" fmla="*/ 129 h 160"/>
              <a:gd name="T26" fmla="*/ 77 w 131"/>
              <a:gd name="T27" fmla="*/ 155 h 160"/>
              <a:gd name="T28" fmla="*/ 53 w 131"/>
              <a:gd name="T29" fmla="*/ 156 h 160"/>
              <a:gd name="T30" fmla="*/ 53 w 131"/>
              <a:gd name="T31" fmla="*/ 15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160">
                <a:moveTo>
                  <a:pt x="53" y="158"/>
                </a:moveTo>
                <a:lnTo>
                  <a:pt x="0" y="160"/>
                </a:lnTo>
                <a:lnTo>
                  <a:pt x="0" y="80"/>
                </a:lnTo>
                <a:lnTo>
                  <a:pt x="0" y="44"/>
                </a:lnTo>
                <a:lnTo>
                  <a:pt x="9" y="42"/>
                </a:lnTo>
                <a:lnTo>
                  <a:pt x="38" y="5"/>
                </a:lnTo>
                <a:lnTo>
                  <a:pt x="44" y="13"/>
                </a:lnTo>
                <a:lnTo>
                  <a:pt x="51" y="0"/>
                </a:lnTo>
                <a:lnTo>
                  <a:pt x="53" y="22"/>
                </a:lnTo>
                <a:lnTo>
                  <a:pt x="129" y="20"/>
                </a:lnTo>
                <a:lnTo>
                  <a:pt x="131" y="127"/>
                </a:lnTo>
                <a:lnTo>
                  <a:pt x="129" y="127"/>
                </a:lnTo>
                <a:lnTo>
                  <a:pt x="77" y="129"/>
                </a:lnTo>
                <a:lnTo>
                  <a:pt x="77" y="155"/>
                </a:lnTo>
                <a:lnTo>
                  <a:pt x="53" y="156"/>
                </a:lnTo>
                <a:lnTo>
                  <a:pt x="53" y="158"/>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5" name="Freeform 47">
            <a:extLst>
              <a:ext uri="{FF2B5EF4-FFF2-40B4-BE49-F238E27FC236}">
                <a16:creationId xmlns:a16="http://schemas.microsoft.com/office/drawing/2014/main" id="{A2AD3866-C62A-0346-71A1-5504455DBAA7}"/>
              </a:ext>
            </a:extLst>
          </p:cNvPr>
          <p:cNvSpPr>
            <a:spLocks/>
          </p:cNvSpPr>
          <p:nvPr/>
        </p:nvSpPr>
        <p:spPr bwMode="auto">
          <a:xfrm>
            <a:off x="15478668" y="8456231"/>
            <a:ext cx="250912" cy="300726"/>
          </a:xfrm>
          <a:custGeom>
            <a:avLst/>
            <a:gdLst>
              <a:gd name="T0" fmla="*/ 28 w 136"/>
              <a:gd name="T1" fmla="*/ 163 h 163"/>
              <a:gd name="T2" fmla="*/ 26 w 136"/>
              <a:gd name="T3" fmla="*/ 124 h 163"/>
              <a:gd name="T4" fmla="*/ 0 w 136"/>
              <a:gd name="T5" fmla="*/ 124 h 163"/>
              <a:gd name="T6" fmla="*/ 0 w 136"/>
              <a:gd name="T7" fmla="*/ 112 h 163"/>
              <a:gd name="T8" fmla="*/ 2 w 136"/>
              <a:gd name="T9" fmla="*/ 112 h 163"/>
              <a:gd name="T10" fmla="*/ 0 w 136"/>
              <a:gd name="T11" fmla="*/ 5 h 163"/>
              <a:gd name="T12" fmla="*/ 114 w 136"/>
              <a:gd name="T13" fmla="*/ 0 h 163"/>
              <a:gd name="T14" fmla="*/ 136 w 136"/>
              <a:gd name="T15" fmla="*/ 160 h 163"/>
              <a:gd name="T16" fmla="*/ 28 w 13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63">
                <a:moveTo>
                  <a:pt x="28" y="163"/>
                </a:moveTo>
                <a:lnTo>
                  <a:pt x="26" y="124"/>
                </a:lnTo>
                <a:lnTo>
                  <a:pt x="0" y="124"/>
                </a:lnTo>
                <a:lnTo>
                  <a:pt x="0" y="112"/>
                </a:lnTo>
                <a:lnTo>
                  <a:pt x="2" y="112"/>
                </a:lnTo>
                <a:lnTo>
                  <a:pt x="0" y="5"/>
                </a:lnTo>
                <a:lnTo>
                  <a:pt x="114" y="0"/>
                </a:lnTo>
                <a:lnTo>
                  <a:pt x="136" y="160"/>
                </a:lnTo>
                <a:lnTo>
                  <a:pt x="28" y="163"/>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6" name="Freeform 48">
            <a:extLst>
              <a:ext uri="{FF2B5EF4-FFF2-40B4-BE49-F238E27FC236}">
                <a16:creationId xmlns:a16="http://schemas.microsoft.com/office/drawing/2014/main" id="{D1243E23-F717-1CE4-7C4D-C12A2D780A40}"/>
              </a:ext>
            </a:extLst>
          </p:cNvPr>
          <p:cNvSpPr>
            <a:spLocks/>
          </p:cNvSpPr>
          <p:nvPr/>
        </p:nvSpPr>
        <p:spPr bwMode="auto">
          <a:xfrm>
            <a:off x="14965774" y="8528184"/>
            <a:ext cx="274897" cy="245378"/>
          </a:xfrm>
          <a:custGeom>
            <a:avLst/>
            <a:gdLst>
              <a:gd name="T0" fmla="*/ 97 w 149"/>
              <a:gd name="T1" fmla="*/ 133 h 133"/>
              <a:gd name="T2" fmla="*/ 0 w 149"/>
              <a:gd name="T3" fmla="*/ 133 h 133"/>
              <a:gd name="T4" fmla="*/ 0 w 149"/>
              <a:gd name="T5" fmla="*/ 31 h 133"/>
              <a:gd name="T6" fmla="*/ 0 w 149"/>
              <a:gd name="T7" fmla="*/ 26 h 133"/>
              <a:gd name="T8" fmla="*/ 42 w 149"/>
              <a:gd name="T9" fmla="*/ 26 h 133"/>
              <a:gd name="T10" fmla="*/ 44 w 149"/>
              <a:gd name="T11" fmla="*/ 0 h 133"/>
              <a:gd name="T12" fmla="*/ 71 w 149"/>
              <a:gd name="T13" fmla="*/ 0 h 133"/>
              <a:gd name="T14" fmla="*/ 71 w 149"/>
              <a:gd name="T15" fmla="*/ 12 h 133"/>
              <a:gd name="T16" fmla="*/ 122 w 149"/>
              <a:gd name="T17" fmla="*/ 14 h 133"/>
              <a:gd name="T18" fmla="*/ 122 w 149"/>
              <a:gd name="T19" fmla="*/ 26 h 133"/>
              <a:gd name="T20" fmla="*/ 149 w 149"/>
              <a:gd name="T21" fmla="*/ 26 h 133"/>
              <a:gd name="T22" fmla="*/ 149 w 149"/>
              <a:gd name="T23" fmla="*/ 106 h 133"/>
              <a:gd name="T24" fmla="*/ 97 w 149"/>
              <a:gd name="T25" fmla="*/ 106 h 133"/>
              <a:gd name="T26" fmla="*/ 97 w 149"/>
              <a:gd name="T27"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33">
                <a:moveTo>
                  <a:pt x="97" y="133"/>
                </a:moveTo>
                <a:lnTo>
                  <a:pt x="0" y="133"/>
                </a:lnTo>
                <a:lnTo>
                  <a:pt x="0" y="31"/>
                </a:lnTo>
                <a:lnTo>
                  <a:pt x="0" y="26"/>
                </a:lnTo>
                <a:lnTo>
                  <a:pt x="42" y="26"/>
                </a:lnTo>
                <a:lnTo>
                  <a:pt x="44" y="0"/>
                </a:lnTo>
                <a:lnTo>
                  <a:pt x="71" y="0"/>
                </a:lnTo>
                <a:lnTo>
                  <a:pt x="71" y="12"/>
                </a:lnTo>
                <a:lnTo>
                  <a:pt x="122" y="14"/>
                </a:lnTo>
                <a:lnTo>
                  <a:pt x="122" y="26"/>
                </a:lnTo>
                <a:lnTo>
                  <a:pt x="149" y="26"/>
                </a:lnTo>
                <a:lnTo>
                  <a:pt x="149" y="106"/>
                </a:lnTo>
                <a:lnTo>
                  <a:pt x="97" y="106"/>
                </a:lnTo>
                <a:lnTo>
                  <a:pt x="97" y="133"/>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7" name="Freeform 49">
            <a:extLst>
              <a:ext uri="{FF2B5EF4-FFF2-40B4-BE49-F238E27FC236}">
                <a16:creationId xmlns:a16="http://schemas.microsoft.com/office/drawing/2014/main" id="{D7934798-B84A-E43D-D8A5-2F7349E03039}"/>
              </a:ext>
            </a:extLst>
          </p:cNvPr>
          <p:cNvSpPr>
            <a:spLocks/>
          </p:cNvSpPr>
          <p:nvPr/>
        </p:nvSpPr>
        <p:spPr bwMode="auto">
          <a:xfrm>
            <a:off x="14106033" y="8581686"/>
            <a:ext cx="273051" cy="197409"/>
          </a:xfrm>
          <a:custGeom>
            <a:avLst/>
            <a:gdLst>
              <a:gd name="T0" fmla="*/ 41 w 148"/>
              <a:gd name="T1" fmla="*/ 107 h 107"/>
              <a:gd name="T2" fmla="*/ 0 w 148"/>
              <a:gd name="T3" fmla="*/ 0 h 107"/>
              <a:gd name="T4" fmla="*/ 93 w 148"/>
              <a:gd name="T5" fmla="*/ 2 h 107"/>
              <a:gd name="T6" fmla="*/ 93 w 148"/>
              <a:gd name="T7" fmla="*/ 53 h 107"/>
              <a:gd name="T8" fmla="*/ 148 w 148"/>
              <a:gd name="T9" fmla="*/ 55 h 107"/>
              <a:gd name="T10" fmla="*/ 148 w 148"/>
              <a:gd name="T11" fmla="*/ 82 h 107"/>
              <a:gd name="T12" fmla="*/ 122 w 148"/>
              <a:gd name="T13" fmla="*/ 82 h 107"/>
              <a:gd name="T14" fmla="*/ 122 w 148"/>
              <a:gd name="T15" fmla="*/ 107 h 107"/>
              <a:gd name="T16" fmla="*/ 41 w 148"/>
              <a:gd name="T1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07">
                <a:moveTo>
                  <a:pt x="41" y="107"/>
                </a:moveTo>
                <a:lnTo>
                  <a:pt x="0" y="0"/>
                </a:lnTo>
                <a:lnTo>
                  <a:pt x="93" y="2"/>
                </a:lnTo>
                <a:lnTo>
                  <a:pt x="93" y="53"/>
                </a:lnTo>
                <a:lnTo>
                  <a:pt x="148" y="55"/>
                </a:lnTo>
                <a:lnTo>
                  <a:pt x="148" y="82"/>
                </a:lnTo>
                <a:lnTo>
                  <a:pt x="122" y="82"/>
                </a:lnTo>
                <a:lnTo>
                  <a:pt x="122" y="107"/>
                </a:lnTo>
                <a:lnTo>
                  <a:pt x="41" y="107"/>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8" name="Freeform 50">
            <a:extLst>
              <a:ext uri="{FF2B5EF4-FFF2-40B4-BE49-F238E27FC236}">
                <a16:creationId xmlns:a16="http://schemas.microsoft.com/office/drawing/2014/main" id="{83A1DD59-B1CC-1B38-E5EE-FE5B69771CF7}"/>
              </a:ext>
            </a:extLst>
          </p:cNvPr>
          <p:cNvSpPr>
            <a:spLocks/>
          </p:cNvSpPr>
          <p:nvPr/>
        </p:nvSpPr>
        <p:spPr bwMode="auto">
          <a:xfrm>
            <a:off x="14473176" y="8581686"/>
            <a:ext cx="300726" cy="195564"/>
          </a:xfrm>
          <a:custGeom>
            <a:avLst/>
            <a:gdLst>
              <a:gd name="T0" fmla="*/ 161 w 163"/>
              <a:gd name="T1" fmla="*/ 106 h 106"/>
              <a:gd name="T2" fmla="*/ 56 w 163"/>
              <a:gd name="T3" fmla="*/ 106 h 106"/>
              <a:gd name="T4" fmla="*/ 56 w 163"/>
              <a:gd name="T5" fmla="*/ 53 h 106"/>
              <a:gd name="T6" fmla="*/ 0 w 163"/>
              <a:gd name="T7" fmla="*/ 53 h 106"/>
              <a:gd name="T8" fmla="*/ 0 w 163"/>
              <a:gd name="T9" fmla="*/ 2 h 106"/>
              <a:gd name="T10" fmla="*/ 105 w 163"/>
              <a:gd name="T11" fmla="*/ 0 h 106"/>
              <a:gd name="T12" fmla="*/ 160 w 163"/>
              <a:gd name="T13" fmla="*/ 2 h 106"/>
              <a:gd name="T14" fmla="*/ 160 w 163"/>
              <a:gd name="T15" fmla="*/ 55 h 106"/>
              <a:gd name="T16" fmla="*/ 163 w 163"/>
              <a:gd name="T17" fmla="*/ 55 h 106"/>
              <a:gd name="T18" fmla="*/ 161 w 163"/>
              <a:gd name="T19"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06">
                <a:moveTo>
                  <a:pt x="161" y="106"/>
                </a:moveTo>
                <a:lnTo>
                  <a:pt x="56" y="106"/>
                </a:lnTo>
                <a:lnTo>
                  <a:pt x="56" y="53"/>
                </a:lnTo>
                <a:lnTo>
                  <a:pt x="0" y="53"/>
                </a:lnTo>
                <a:lnTo>
                  <a:pt x="0" y="2"/>
                </a:lnTo>
                <a:lnTo>
                  <a:pt x="105" y="0"/>
                </a:lnTo>
                <a:lnTo>
                  <a:pt x="160" y="2"/>
                </a:lnTo>
                <a:lnTo>
                  <a:pt x="160" y="55"/>
                </a:lnTo>
                <a:lnTo>
                  <a:pt x="163" y="55"/>
                </a:lnTo>
                <a:lnTo>
                  <a:pt x="161" y="106"/>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9" name="Freeform 51">
            <a:extLst>
              <a:ext uri="{FF2B5EF4-FFF2-40B4-BE49-F238E27FC236}">
                <a16:creationId xmlns:a16="http://schemas.microsoft.com/office/drawing/2014/main" id="{557517B9-D9E7-0B19-447E-C8CF675E0C1C}"/>
              </a:ext>
            </a:extLst>
          </p:cNvPr>
          <p:cNvSpPr>
            <a:spLocks/>
          </p:cNvSpPr>
          <p:nvPr/>
        </p:nvSpPr>
        <p:spPr bwMode="auto">
          <a:xfrm>
            <a:off x="14768366" y="8585376"/>
            <a:ext cx="197409" cy="193719"/>
          </a:xfrm>
          <a:custGeom>
            <a:avLst/>
            <a:gdLst>
              <a:gd name="T0" fmla="*/ 1 w 107"/>
              <a:gd name="T1" fmla="*/ 104 h 105"/>
              <a:gd name="T2" fmla="*/ 3 w 107"/>
              <a:gd name="T3" fmla="*/ 53 h 105"/>
              <a:gd name="T4" fmla="*/ 0 w 107"/>
              <a:gd name="T5" fmla="*/ 53 h 105"/>
              <a:gd name="T6" fmla="*/ 0 w 107"/>
              <a:gd name="T7" fmla="*/ 0 h 105"/>
              <a:gd name="T8" fmla="*/ 52 w 107"/>
              <a:gd name="T9" fmla="*/ 0 h 105"/>
              <a:gd name="T10" fmla="*/ 107 w 107"/>
              <a:gd name="T11" fmla="*/ 0 h 105"/>
              <a:gd name="T12" fmla="*/ 107 w 107"/>
              <a:gd name="T13" fmla="*/ 102 h 105"/>
              <a:gd name="T14" fmla="*/ 107 w 107"/>
              <a:gd name="T15" fmla="*/ 105 h 105"/>
              <a:gd name="T16" fmla="*/ 1 w 107"/>
              <a:gd name="T17"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5">
                <a:moveTo>
                  <a:pt x="1" y="104"/>
                </a:moveTo>
                <a:lnTo>
                  <a:pt x="3" y="53"/>
                </a:lnTo>
                <a:lnTo>
                  <a:pt x="0" y="53"/>
                </a:lnTo>
                <a:lnTo>
                  <a:pt x="0" y="0"/>
                </a:lnTo>
                <a:lnTo>
                  <a:pt x="52" y="0"/>
                </a:lnTo>
                <a:lnTo>
                  <a:pt x="107" y="0"/>
                </a:lnTo>
                <a:lnTo>
                  <a:pt x="107" y="102"/>
                </a:lnTo>
                <a:lnTo>
                  <a:pt x="107" y="105"/>
                </a:lnTo>
                <a:lnTo>
                  <a:pt x="1" y="104"/>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0" name="Freeform 52">
            <a:extLst>
              <a:ext uri="{FF2B5EF4-FFF2-40B4-BE49-F238E27FC236}">
                <a16:creationId xmlns:a16="http://schemas.microsoft.com/office/drawing/2014/main" id="{09CC0DEE-37BB-0DC1-207C-D6D4E1074226}"/>
              </a:ext>
            </a:extLst>
          </p:cNvPr>
          <p:cNvSpPr>
            <a:spLocks/>
          </p:cNvSpPr>
          <p:nvPr/>
        </p:nvSpPr>
        <p:spPr bwMode="auto">
          <a:xfrm>
            <a:off x="15338452" y="8662864"/>
            <a:ext cx="193719" cy="250912"/>
          </a:xfrm>
          <a:custGeom>
            <a:avLst/>
            <a:gdLst>
              <a:gd name="T0" fmla="*/ 80 w 105"/>
              <a:gd name="T1" fmla="*/ 133 h 136"/>
              <a:gd name="T2" fmla="*/ 0 w 105"/>
              <a:gd name="T3" fmla="*/ 136 h 136"/>
              <a:gd name="T4" fmla="*/ 0 w 105"/>
              <a:gd name="T5" fmla="*/ 31 h 136"/>
              <a:gd name="T6" fmla="*/ 0 w 105"/>
              <a:gd name="T7" fmla="*/ 29 h 136"/>
              <a:gd name="T8" fmla="*/ 24 w 105"/>
              <a:gd name="T9" fmla="*/ 28 h 136"/>
              <a:gd name="T10" fmla="*/ 24 w 105"/>
              <a:gd name="T11" fmla="*/ 2 h 136"/>
              <a:gd name="T12" fmla="*/ 76 w 105"/>
              <a:gd name="T13" fmla="*/ 0 h 136"/>
              <a:gd name="T14" fmla="*/ 76 w 105"/>
              <a:gd name="T15" fmla="*/ 12 h 136"/>
              <a:gd name="T16" fmla="*/ 102 w 105"/>
              <a:gd name="T17" fmla="*/ 12 h 136"/>
              <a:gd name="T18" fmla="*/ 104 w 105"/>
              <a:gd name="T19" fmla="*/ 51 h 136"/>
              <a:gd name="T20" fmla="*/ 105 w 105"/>
              <a:gd name="T21" fmla="*/ 133 h 136"/>
              <a:gd name="T22" fmla="*/ 80 w 105"/>
              <a:gd name="T23"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36">
                <a:moveTo>
                  <a:pt x="80" y="133"/>
                </a:moveTo>
                <a:lnTo>
                  <a:pt x="0" y="136"/>
                </a:lnTo>
                <a:lnTo>
                  <a:pt x="0" y="31"/>
                </a:lnTo>
                <a:lnTo>
                  <a:pt x="0" y="29"/>
                </a:lnTo>
                <a:lnTo>
                  <a:pt x="24" y="28"/>
                </a:lnTo>
                <a:lnTo>
                  <a:pt x="24" y="2"/>
                </a:lnTo>
                <a:lnTo>
                  <a:pt x="76" y="0"/>
                </a:lnTo>
                <a:lnTo>
                  <a:pt x="76" y="12"/>
                </a:lnTo>
                <a:lnTo>
                  <a:pt x="102" y="12"/>
                </a:lnTo>
                <a:lnTo>
                  <a:pt x="104" y="51"/>
                </a:lnTo>
                <a:lnTo>
                  <a:pt x="105" y="133"/>
                </a:lnTo>
                <a:lnTo>
                  <a:pt x="80" y="133"/>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1" name="Freeform 53">
            <a:extLst>
              <a:ext uri="{FF2B5EF4-FFF2-40B4-BE49-F238E27FC236}">
                <a16:creationId xmlns:a16="http://schemas.microsoft.com/office/drawing/2014/main" id="{FA5C899D-2839-740A-388E-4E346F1E68A6}"/>
              </a:ext>
            </a:extLst>
          </p:cNvPr>
          <p:cNvSpPr>
            <a:spLocks/>
          </p:cNvSpPr>
          <p:nvPr/>
        </p:nvSpPr>
        <p:spPr bwMode="auto">
          <a:xfrm>
            <a:off x="14379084" y="8679469"/>
            <a:ext cx="197409" cy="297036"/>
          </a:xfrm>
          <a:custGeom>
            <a:avLst/>
            <a:gdLst>
              <a:gd name="T0" fmla="*/ 1 w 107"/>
              <a:gd name="T1" fmla="*/ 161 h 161"/>
              <a:gd name="T2" fmla="*/ 0 w 107"/>
              <a:gd name="T3" fmla="*/ 29 h 161"/>
              <a:gd name="T4" fmla="*/ 0 w 107"/>
              <a:gd name="T5" fmla="*/ 2 h 161"/>
              <a:gd name="T6" fmla="*/ 51 w 107"/>
              <a:gd name="T7" fmla="*/ 0 h 161"/>
              <a:gd name="T8" fmla="*/ 107 w 107"/>
              <a:gd name="T9" fmla="*/ 0 h 161"/>
              <a:gd name="T10" fmla="*/ 107 w 107"/>
              <a:gd name="T11" fmla="*/ 53 h 161"/>
              <a:gd name="T12" fmla="*/ 107 w 107"/>
              <a:gd name="T13" fmla="*/ 161 h 161"/>
              <a:gd name="T14" fmla="*/ 54 w 107"/>
              <a:gd name="T15" fmla="*/ 161 h 161"/>
              <a:gd name="T16" fmla="*/ 1 w 107"/>
              <a:gd name="T1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61">
                <a:moveTo>
                  <a:pt x="1" y="161"/>
                </a:moveTo>
                <a:lnTo>
                  <a:pt x="0" y="29"/>
                </a:lnTo>
                <a:lnTo>
                  <a:pt x="0" y="2"/>
                </a:lnTo>
                <a:lnTo>
                  <a:pt x="51" y="0"/>
                </a:lnTo>
                <a:lnTo>
                  <a:pt x="107" y="0"/>
                </a:lnTo>
                <a:lnTo>
                  <a:pt x="107" y="53"/>
                </a:lnTo>
                <a:lnTo>
                  <a:pt x="107" y="161"/>
                </a:lnTo>
                <a:lnTo>
                  <a:pt x="54" y="161"/>
                </a:lnTo>
                <a:lnTo>
                  <a:pt x="1" y="161"/>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2" name="Freeform 54">
            <a:extLst>
              <a:ext uri="{FF2B5EF4-FFF2-40B4-BE49-F238E27FC236}">
                <a16:creationId xmlns:a16="http://schemas.microsoft.com/office/drawing/2014/main" id="{F443A58B-4DC6-618E-5A88-5D1F7568BC0C}"/>
              </a:ext>
            </a:extLst>
          </p:cNvPr>
          <p:cNvSpPr>
            <a:spLocks/>
          </p:cNvSpPr>
          <p:nvPr/>
        </p:nvSpPr>
        <p:spPr bwMode="auto">
          <a:xfrm>
            <a:off x="15144734" y="8720057"/>
            <a:ext cx="193719" cy="250912"/>
          </a:xfrm>
          <a:custGeom>
            <a:avLst/>
            <a:gdLst>
              <a:gd name="T0" fmla="*/ 54 w 105"/>
              <a:gd name="T1" fmla="*/ 136 h 136"/>
              <a:gd name="T2" fmla="*/ 1 w 105"/>
              <a:gd name="T3" fmla="*/ 136 h 136"/>
              <a:gd name="T4" fmla="*/ 0 w 105"/>
              <a:gd name="T5" fmla="*/ 29 h 136"/>
              <a:gd name="T6" fmla="*/ 0 w 105"/>
              <a:gd name="T7" fmla="*/ 2 h 136"/>
              <a:gd name="T8" fmla="*/ 52 w 105"/>
              <a:gd name="T9" fmla="*/ 2 h 136"/>
              <a:gd name="T10" fmla="*/ 105 w 105"/>
              <a:gd name="T11" fmla="*/ 0 h 136"/>
              <a:gd name="T12" fmla="*/ 105 w 105"/>
              <a:gd name="T13" fmla="*/ 105 h 136"/>
              <a:gd name="T14" fmla="*/ 52 w 105"/>
              <a:gd name="T15" fmla="*/ 107 h 136"/>
              <a:gd name="T16" fmla="*/ 54 w 105"/>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6">
                <a:moveTo>
                  <a:pt x="54" y="136"/>
                </a:moveTo>
                <a:lnTo>
                  <a:pt x="1" y="136"/>
                </a:lnTo>
                <a:lnTo>
                  <a:pt x="0" y="29"/>
                </a:lnTo>
                <a:lnTo>
                  <a:pt x="0" y="2"/>
                </a:lnTo>
                <a:lnTo>
                  <a:pt x="52" y="2"/>
                </a:lnTo>
                <a:lnTo>
                  <a:pt x="105" y="0"/>
                </a:lnTo>
                <a:lnTo>
                  <a:pt x="105" y="105"/>
                </a:lnTo>
                <a:lnTo>
                  <a:pt x="52" y="107"/>
                </a:lnTo>
                <a:lnTo>
                  <a:pt x="54" y="136"/>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3" name="Freeform 55">
            <a:extLst>
              <a:ext uri="{FF2B5EF4-FFF2-40B4-BE49-F238E27FC236}">
                <a16:creationId xmlns:a16="http://schemas.microsoft.com/office/drawing/2014/main" id="{93DD0655-390F-1F2C-CE31-1CD4E8D3BE51}"/>
              </a:ext>
            </a:extLst>
          </p:cNvPr>
          <p:cNvSpPr>
            <a:spLocks/>
          </p:cNvSpPr>
          <p:nvPr/>
        </p:nvSpPr>
        <p:spPr bwMode="auto">
          <a:xfrm>
            <a:off x="14181676" y="8732971"/>
            <a:ext cx="199254" cy="243532"/>
          </a:xfrm>
          <a:custGeom>
            <a:avLst/>
            <a:gdLst>
              <a:gd name="T0" fmla="*/ 108 w 108"/>
              <a:gd name="T1" fmla="*/ 132 h 132"/>
              <a:gd name="T2" fmla="*/ 13 w 108"/>
              <a:gd name="T3" fmla="*/ 131 h 132"/>
              <a:gd name="T4" fmla="*/ 0 w 108"/>
              <a:gd name="T5" fmla="*/ 25 h 132"/>
              <a:gd name="T6" fmla="*/ 81 w 108"/>
              <a:gd name="T7" fmla="*/ 25 h 132"/>
              <a:gd name="T8" fmla="*/ 81 w 108"/>
              <a:gd name="T9" fmla="*/ 0 h 132"/>
              <a:gd name="T10" fmla="*/ 107 w 108"/>
              <a:gd name="T11" fmla="*/ 0 h 132"/>
              <a:gd name="T12" fmla="*/ 108 w 108"/>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08" h="132">
                <a:moveTo>
                  <a:pt x="108" y="132"/>
                </a:moveTo>
                <a:lnTo>
                  <a:pt x="13" y="131"/>
                </a:lnTo>
                <a:lnTo>
                  <a:pt x="0" y="25"/>
                </a:lnTo>
                <a:lnTo>
                  <a:pt x="81" y="25"/>
                </a:lnTo>
                <a:lnTo>
                  <a:pt x="81" y="0"/>
                </a:lnTo>
                <a:lnTo>
                  <a:pt x="107" y="0"/>
                </a:lnTo>
                <a:lnTo>
                  <a:pt x="108" y="132"/>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4" name="Freeform 56">
            <a:extLst>
              <a:ext uri="{FF2B5EF4-FFF2-40B4-BE49-F238E27FC236}">
                <a16:creationId xmlns:a16="http://schemas.microsoft.com/office/drawing/2014/main" id="{C4B4BBD4-B66F-A374-130C-BF31A8838DDF}"/>
              </a:ext>
            </a:extLst>
          </p:cNvPr>
          <p:cNvSpPr>
            <a:spLocks/>
          </p:cNvSpPr>
          <p:nvPr/>
        </p:nvSpPr>
        <p:spPr bwMode="auto">
          <a:xfrm>
            <a:off x="15530326" y="8751421"/>
            <a:ext cx="234308" cy="304416"/>
          </a:xfrm>
          <a:custGeom>
            <a:avLst/>
            <a:gdLst>
              <a:gd name="T0" fmla="*/ 57 w 127"/>
              <a:gd name="T1" fmla="*/ 150 h 165"/>
              <a:gd name="T2" fmla="*/ 57 w 127"/>
              <a:gd name="T3" fmla="*/ 83 h 165"/>
              <a:gd name="T4" fmla="*/ 1 w 127"/>
              <a:gd name="T5" fmla="*/ 85 h 165"/>
              <a:gd name="T6" fmla="*/ 0 w 127"/>
              <a:gd name="T7" fmla="*/ 3 h 165"/>
              <a:gd name="T8" fmla="*/ 108 w 127"/>
              <a:gd name="T9" fmla="*/ 0 h 165"/>
              <a:gd name="T10" fmla="*/ 127 w 127"/>
              <a:gd name="T11" fmla="*/ 61 h 165"/>
              <a:gd name="T12" fmla="*/ 115 w 127"/>
              <a:gd name="T13" fmla="*/ 83 h 165"/>
              <a:gd name="T14" fmla="*/ 115 w 127"/>
              <a:gd name="T15" fmla="*/ 126 h 165"/>
              <a:gd name="T16" fmla="*/ 105 w 127"/>
              <a:gd name="T17" fmla="*/ 165 h 165"/>
              <a:gd name="T18" fmla="*/ 76 w 127"/>
              <a:gd name="T19" fmla="*/ 165 h 165"/>
              <a:gd name="T20" fmla="*/ 80 w 127"/>
              <a:gd name="T21" fmla="*/ 153 h 165"/>
              <a:gd name="T22" fmla="*/ 57 w 127"/>
              <a:gd name="T23" fmla="*/ 15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65">
                <a:moveTo>
                  <a:pt x="57" y="150"/>
                </a:moveTo>
                <a:lnTo>
                  <a:pt x="57" y="83"/>
                </a:lnTo>
                <a:lnTo>
                  <a:pt x="1" y="85"/>
                </a:lnTo>
                <a:lnTo>
                  <a:pt x="0" y="3"/>
                </a:lnTo>
                <a:lnTo>
                  <a:pt x="108" y="0"/>
                </a:lnTo>
                <a:lnTo>
                  <a:pt x="127" y="61"/>
                </a:lnTo>
                <a:lnTo>
                  <a:pt x="115" y="83"/>
                </a:lnTo>
                <a:lnTo>
                  <a:pt x="115" y="126"/>
                </a:lnTo>
                <a:lnTo>
                  <a:pt x="105" y="165"/>
                </a:lnTo>
                <a:lnTo>
                  <a:pt x="76" y="165"/>
                </a:lnTo>
                <a:lnTo>
                  <a:pt x="80" y="153"/>
                </a:lnTo>
                <a:lnTo>
                  <a:pt x="57" y="150"/>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5" name="Freeform 57">
            <a:extLst>
              <a:ext uri="{FF2B5EF4-FFF2-40B4-BE49-F238E27FC236}">
                <a16:creationId xmlns:a16="http://schemas.microsoft.com/office/drawing/2014/main" id="{E3D95891-49DB-FE64-7FAD-616C0D6C8BAA}"/>
              </a:ext>
            </a:extLst>
          </p:cNvPr>
          <p:cNvSpPr>
            <a:spLocks/>
          </p:cNvSpPr>
          <p:nvPr/>
        </p:nvSpPr>
        <p:spPr bwMode="auto">
          <a:xfrm>
            <a:off x="14965774" y="8773560"/>
            <a:ext cx="180804" cy="201099"/>
          </a:xfrm>
          <a:custGeom>
            <a:avLst/>
            <a:gdLst>
              <a:gd name="T0" fmla="*/ 47 w 98"/>
              <a:gd name="T1" fmla="*/ 109 h 109"/>
              <a:gd name="T2" fmla="*/ 0 w 98"/>
              <a:gd name="T3" fmla="*/ 109 h 109"/>
              <a:gd name="T4" fmla="*/ 0 w 98"/>
              <a:gd name="T5" fmla="*/ 3 h 109"/>
              <a:gd name="T6" fmla="*/ 0 w 98"/>
              <a:gd name="T7" fmla="*/ 0 h 109"/>
              <a:gd name="T8" fmla="*/ 97 w 98"/>
              <a:gd name="T9" fmla="*/ 0 h 109"/>
              <a:gd name="T10" fmla="*/ 98 w 98"/>
              <a:gd name="T11" fmla="*/ 107 h 109"/>
              <a:gd name="T12" fmla="*/ 47 w 98"/>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98" h="109">
                <a:moveTo>
                  <a:pt x="47" y="109"/>
                </a:moveTo>
                <a:lnTo>
                  <a:pt x="0" y="109"/>
                </a:lnTo>
                <a:lnTo>
                  <a:pt x="0" y="3"/>
                </a:lnTo>
                <a:lnTo>
                  <a:pt x="0" y="0"/>
                </a:lnTo>
                <a:lnTo>
                  <a:pt x="97" y="0"/>
                </a:lnTo>
                <a:lnTo>
                  <a:pt x="98" y="107"/>
                </a:lnTo>
                <a:lnTo>
                  <a:pt x="47" y="109"/>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6" name="Freeform 58">
            <a:extLst>
              <a:ext uri="{FF2B5EF4-FFF2-40B4-BE49-F238E27FC236}">
                <a16:creationId xmlns:a16="http://schemas.microsoft.com/office/drawing/2014/main" id="{44EE027B-8B2C-107A-9F6D-EE485DAE288D}"/>
              </a:ext>
            </a:extLst>
          </p:cNvPr>
          <p:cNvSpPr>
            <a:spLocks/>
          </p:cNvSpPr>
          <p:nvPr/>
        </p:nvSpPr>
        <p:spPr bwMode="auto">
          <a:xfrm>
            <a:off x="14576493" y="8777250"/>
            <a:ext cx="193719" cy="199253"/>
          </a:xfrm>
          <a:custGeom>
            <a:avLst/>
            <a:gdLst>
              <a:gd name="T0" fmla="*/ 0 w 105"/>
              <a:gd name="T1" fmla="*/ 108 h 108"/>
              <a:gd name="T2" fmla="*/ 0 w 105"/>
              <a:gd name="T3" fmla="*/ 0 h 108"/>
              <a:gd name="T4" fmla="*/ 105 w 105"/>
              <a:gd name="T5" fmla="*/ 0 h 108"/>
              <a:gd name="T6" fmla="*/ 105 w 105"/>
              <a:gd name="T7" fmla="*/ 108 h 108"/>
              <a:gd name="T8" fmla="*/ 53 w 105"/>
              <a:gd name="T9" fmla="*/ 108 h 108"/>
              <a:gd name="T10" fmla="*/ 0 w 105"/>
              <a:gd name="T11" fmla="*/ 108 h 108"/>
            </a:gdLst>
            <a:ahLst/>
            <a:cxnLst>
              <a:cxn ang="0">
                <a:pos x="T0" y="T1"/>
              </a:cxn>
              <a:cxn ang="0">
                <a:pos x="T2" y="T3"/>
              </a:cxn>
              <a:cxn ang="0">
                <a:pos x="T4" y="T5"/>
              </a:cxn>
              <a:cxn ang="0">
                <a:pos x="T6" y="T7"/>
              </a:cxn>
              <a:cxn ang="0">
                <a:pos x="T8" y="T9"/>
              </a:cxn>
              <a:cxn ang="0">
                <a:pos x="T10" y="T11"/>
              </a:cxn>
            </a:cxnLst>
            <a:rect l="0" t="0" r="r" b="b"/>
            <a:pathLst>
              <a:path w="105" h="108">
                <a:moveTo>
                  <a:pt x="0" y="108"/>
                </a:moveTo>
                <a:lnTo>
                  <a:pt x="0" y="0"/>
                </a:lnTo>
                <a:lnTo>
                  <a:pt x="105" y="0"/>
                </a:lnTo>
                <a:lnTo>
                  <a:pt x="105" y="108"/>
                </a:lnTo>
                <a:lnTo>
                  <a:pt x="53" y="108"/>
                </a:lnTo>
                <a:lnTo>
                  <a:pt x="0" y="108"/>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7" name="Freeform 59">
            <a:extLst>
              <a:ext uri="{FF2B5EF4-FFF2-40B4-BE49-F238E27FC236}">
                <a16:creationId xmlns:a16="http://schemas.microsoft.com/office/drawing/2014/main" id="{4379E0DF-6826-398E-B702-B16DF8021D66}"/>
              </a:ext>
            </a:extLst>
          </p:cNvPr>
          <p:cNvSpPr>
            <a:spLocks/>
          </p:cNvSpPr>
          <p:nvPr/>
        </p:nvSpPr>
        <p:spPr bwMode="auto">
          <a:xfrm>
            <a:off x="14770211" y="8777250"/>
            <a:ext cx="195564" cy="199253"/>
          </a:xfrm>
          <a:custGeom>
            <a:avLst/>
            <a:gdLst>
              <a:gd name="T0" fmla="*/ 51 w 106"/>
              <a:gd name="T1" fmla="*/ 108 h 108"/>
              <a:gd name="T2" fmla="*/ 0 w 106"/>
              <a:gd name="T3" fmla="*/ 108 h 108"/>
              <a:gd name="T4" fmla="*/ 0 w 106"/>
              <a:gd name="T5" fmla="*/ 0 h 108"/>
              <a:gd name="T6" fmla="*/ 106 w 106"/>
              <a:gd name="T7" fmla="*/ 1 h 108"/>
              <a:gd name="T8" fmla="*/ 106 w 106"/>
              <a:gd name="T9" fmla="*/ 107 h 108"/>
              <a:gd name="T10" fmla="*/ 51 w 106"/>
              <a:gd name="T11" fmla="*/ 108 h 108"/>
            </a:gdLst>
            <a:ahLst/>
            <a:cxnLst>
              <a:cxn ang="0">
                <a:pos x="T0" y="T1"/>
              </a:cxn>
              <a:cxn ang="0">
                <a:pos x="T2" y="T3"/>
              </a:cxn>
              <a:cxn ang="0">
                <a:pos x="T4" y="T5"/>
              </a:cxn>
              <a:cxn ang="0">
                <a:pos x="T6" y="T7"/>
              </a:cxn>
              <a:cxn ang="0">
                <a:pos x="T8" y="T9"/>
              </a:cxn>
              <a:cxn ang="0">
                <a:pos x="T10" y="T11"/>
              </a:cxn>
            </a:cxnLst>
            <a:rect l="0" t="0" r="r" b="b"/>
            <a:pathLst>
              <a:path w="106" h="108">
                <a:moveTo>
                  <a:pt x="51" y="108"/>
                </a:moveTo>
                <a:lnTo>
                  <a:pt x="0" y="108"/>
                </a:lnTo>
                <a:lnTo>
                  <a:pt x="0" y="0"/>
                </a:lnTo>
                <a:lnTo>
                  <a:pt x="106" y="1"/>
                </a:lnTo>
                <a:lnTo>
                  <a:pt x="106" y="107"/>
                </a:lnTo>
                <a:lnTo>
                  <a:pt x="51" y="108"/>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8" name="Freeform 60">
            <a:extLst>
              <a:ext uri="{FF2B5EF4-FFF2-40B4-BE49-F238E27FC236}">
                <a16:creationId xmlns:a16="http://schemas.microsoft.com/office/drawing/2014/main" id="{C7F5EECD-8E39-829E-DD1E-ADFBCE1FB4C9}"/>
              </a:ext>
            </a:extLst>
          </p:cNvPr>
          <p:cNvSpPr>
            <a:spLocks/>
          </p:cNvSpPr>
          <p:nvPr/>
        </p:nvSpPr>
        <p:spPr bwMode="auto">
          <a:xfrm>
            <a:off x="15486048" y="8904551"/>
            <a:ext cx="149441" cy="250912"/>
          </a:xfrm>
          <a:custGeom>
            <a:avLst/>
            <a:gdLst>
              <a:gd name="T0" fmla="*/ 3 w 81"/>
              <a:gd name="T1" fmla="*/ 136 h 136"/>
              <a:gd name="T2" fmla="*/ 0 w 81"/>
              <a:gd name="T3" fmla="*/ 2 h 136"/>
              <a:gd name="T4" fmla="*/ 25 w 81"/>
              <a:gd name="T5" fmla="*/ 2 h 136"/>
              <a:gd name="T6" fmla="*/ 81 w 81"/>
              <a:gd name="T7" fmla="*/ 0 h 136"/>
              <a:gd name="T8" fmla="*/ 81 w 81"/>
              <a:gd name="T9" fmla="*/ 67 h 136"/>
              <a:gd name="T10" fmla="*/ 63 w 81"/>
              <a:gd name="T11" fmla="*/ 80 h 136"/>
              <a:gd name="T12" fmla="*/ 66 w 81"/>
              <a:gd name="T13" fmla="*/ 87 h 136"/>
              <a:gd name="T14" fmla="*/ 47 w 81"/>
              <a:gd name="T15" fmla="*/ 123 h 136"/>
              <a:gd name="T16" fmla="*/ 49 w 81"/>
              <a:gd name="T17" fmla="*/ 135 h 136"/>
              <a:gd name="T18" fmla="*/ 3 w 81"/>
              <a:gd name="T1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36">
                <a:moveTo>
                  <a:pt x="3" y="136"/>
                </a:moveTo>
                <a:lnTo>
                  <a:pt x="0" y="2"/>
                </a:lnTo>
                <a:lnTo>
                  <a:pt x="25" y="2"/>
                </a:lnTo>
                <a:lnTo>
                  <a:pt x="81" y="0"/>
                </a:lnTo>
                <a:lnTo>
                  <a:pt x="81" y="67"/>
                </a:lnTo>
                <a:lnTo>
                  <a:pt x="63" y="80"/>
                </a:lnTo>
                <a:lnTo>
                  <a:pt x="66" y="87"/>
                </a:lnTo>
                <a:lnTo>
                  <a:pt x="47" y="123"/>
                </a:lnTo>
                <a:lnTo>
                  <a:pt x="49" y="135"/>
                </a:lnTo>
                <a:lnTo>
                  <a:pt x="3" y="136"/>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9" name="Freeform 61">
            <a:extLst>
              <a:ext uri="{FF2B5EF4-FFF2-40B4-BE49-F238E27FC236}">
                <a16:creationId xmlns:a16="http://schemas.microsoft.com/office/drawing/2014/main" id="{E7F2FA52-EDE2-1ACB-B4EF-C0E5769DD0AC}"/>
              </a:ext>
            </a:extLst>
          </p:cNvPr>
          <p:cNvSpPr>
            <a:spLocks/>
          </p:cNvSpPr>
          <p:nvPr/>
        </p:nvSpPr>
        <p:spPr bwMode="auto">
          <a:xfrm>
            <a:off x="15240671" y="8908241"/>
            <a:ext cx="250912" cy="256447"/>
          </a:xfrm>
          <a:custGeom>
            <a:avLst/>
            <a:gdLst>
              <a:gd name="T0" fmla="*/ 31 w 136"/>
              <a:gd name="T1" fmla="*/ 138 h 139"/>
              <a:gd name="T2" fmla="*/ 7 w 136"/>
              <a:gd name="T3" fmla="*/ 139 h 139"/>
              <a:gd name="T4" fmla="*/ 2 w 136"/>
              <a:gd name="T5" fmla="*/ 34 h 139"/>
              <a:gd name="T6" fmla="*/ 0 w 136"/>
              <a:gd name="T7" fmla="*/ 5 h 139"/>
              <a:gd name="T8" fmla="*/ 53 w 136"/>
              <a:gd name="T9" fmla="*/ 3 h 139"/>
              <a:gd name="T10" fmla="*/ 133 w 136"/>
              <a:gd name="T11" fmla="*/ 0 h 139"/>
              <a:gd name="T12" fmla="*/ 136 w 136"/>
              <a:gd name="T13" fmla="*/ 134 h 139"/>
              <a:gd name="T14" fmla="*/ 31 w 136"/>
              <a:gd name="T15" fmla="*/ 138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39">
                <a:moveTo>
                  <a:pt x="31" y="138"/>
                </a:moveTo>
                <a:lnTo>
                  <a:pt x="7" y="139"/>
                </a:lnTo>
                <a:lnTo>
                  <a:pt x="2" y="34"/>
                </a:lnTo>
                <a:lnTo>
                  <a:pt x="0" y="5"/>
                </a:lnTo>
                <a:lnTo>
                  <a:pt x="53" y="3"/>
                </a:lnTo>
                <a:lnTo>
                  <a:pt x="133" y="0"/>
                </a:lnTo>
                <a:lnTo>
                  <a:pt x="136" y="134"/>
                </a:lnTo>
                <a:lnTo>
                  <a:pt x="31" y="138"/>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0" name="Freeform 62">
            <a:extLst>
              <a:ext uri="{FF2B5EF4-FFF2-40B4-BE49-F238E27FC236}">
                <a16:creationId xmlns:a16="http://schemas.microsoft.com/office/drawing/2014/main" id="{03DC1132-2BFD-4C80-8016-05660F1FABE5}"/>
              </a:ext>
            </a:extLst>
          </p:cNvPr>
          <p:cNvSpPr>
            <a:spLocks/>
          </p:cNvSpPr>
          <p:nvPr/>
        </p:nvSpPr>
        <p:spPr bwMode="auto">
          <a:xfrm>
            <a:off x="15052487" y="8970969"/>
            <a:ext cx="201099" cy="197409"/>
          </a:xfrm>
          <a:custGeom>
            <a:avLst/>
            <a:gdLst>
              <a:gd name="T0" fmla="*/ 4 w 109"/>
              <a:gd name="T1" fmla="*/ 107 h 107"/>
              <a:gd name="T2" fmla="*/ 0 w 109"/>
              <a:gd name="T3" fmla="*/ 2 h 107"/>
              <a:gd name="T4" fmla="*/ 51 w 109"/>
              <a:gd name="T5" fmla="*/ 0 h 107"/>
              <a:gd name="T6" fmla="*/ 104 w 109"/>
              <a:gd name="T7" fmla="*/ 0 h 107"/>
              <a:gd name="T8" fmla="*/ 109 w 109"/>
              <a:gd name="T9" fmla="*/ 105 h 107"/>
              <a:gd name="T10" fmla="*/ 4 w 109"/>
              <a:gd name="T11" fmla="*/ 107 h 107"/>
            </a:gdLst>
            <a:ahLst/>
            <a:cxnLst>
              <a:cxn ang="0">
                <a:pos x="T0" y="T1"/>
              </a:cxn>
              <a:cxn ang="0">
                <a:pos x="T2" y="T3"/>
              </a:cxn>
              <a:cxn ang="0">
                <a:pos x="T4" y="T5"/>
              </a:cxn>
              <a:cxn ang="0">
                <a:pos x="T6" y="T7"/>
              </a:cxn>
              <a:cxn ang="0">
                <a:pos x="T8" y="T9"/>
              </a:cxn>
              <a:cxn ang="0">
                <a:pos x="T10" y="T11"/>
              </a:cxn>
            </a:cxnLst>
            <a:rect l="0" t="0" r="r" b="b"/>
            <a:pathLst>
              <a:path w="109" h="107">
                <a:moveTo>
                  <a:pt x="4" y="107"/>
                </a:moveTo>
                <a:lnTo>
                  <a:pt x="0" y="2"/>
                </a:lnTo>
                <a:lnTo>
                  <a:pt x="51" y="0"/>
                </a:lnTo>
                <a:lnTo>
                  <a:pt x="104" y="0"/>
                </a:lnTo>
                <a:lnTo>
                  <a:pt x="109" y="105"/>
                </a:lnTo>
                <a:lnTo>
                  <a:pt x="4" y="107"/>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1" name="Freeform 63">
            <a:extLst>
              <a:ext uri="{FF2B5EF4-FFF2-40B4-BE49-F238E27FC236}">
                <a16:creationId xmlns:a16="http://schemas.microsoft.com/office/drawing/2014/main" id="{0E6F96B8-3812-79C0-4EAE-A790C89A7B5E}"/>
              </a:ext>
            </a:extLst>
          </p:cNvPr>
          <p:cNvSpPr>
            <a:spLocks/>
          </p:cNvSpPr>
          <p:nvPr/>
        </p:nvSpPr>
        <p:spPr bwMode="auto">
          <a:xfrm>
            <a:off x="14864303" y="8974659"/>
            <a:ext cx="195564" cy="193719"/>
          </a:xfrm>
          <a:custGeom>
            <a:avLst/>
            <a:gdLst>
              <a:gd name="T0" fmla="*/ 2 w 106"/>
              <a:gd name="T1" fmla="*/ 105 h 105"/>
              <a:gd name="T2" fmla="*/ 0 w 106"/>
              <a:gd name="T3" fmla="*/ 1 h 105"/>
              <a:gd name="T4" fmla="*/ 55 w 106"/>
              <a:gd name="T5" fmla="*/ 0 h 105"/>
              <a:gd name="T6" fmla="*/ 102 w 106"/>
              <a:gd name="T7" fmla="*/ 0 h 105"/>
              <a:gd name="T8" fmla="*/ 106 w 106"/>
              <a:gd name="T9" fmla="*/ 105 h 105"/>
              <a:gd name="T10" fmla="*/ 2 w 106"/>
              <a:gd name="T11" fmla="*/ 105 h 105"/>
            </a:gdLst>
            <a:ahLst/>
            <a:cxnLst>
              <a:cxn ang="0">
                <a:pos x="T0" y="T1"/>
              </a:cxn>
              <a:cxn ang="0">
                <a:pos x="T2" y="T3"/>
              </a:cxn>
              <a:cxn ang="0">
                <a:pos x="T4" y="T5"/>
              </a:cxn>
              <a:cxn ang="0">
                <a:pos x="T6" y="T7"/>
              </a:cxn>
              <a:cxn ang="0">
                <a:pos x="T8" y="T9"/>
              </a:cxn>
              <a:cxn ang="0">
                <a:pos x="T10" y="T11"/>
              </a:cxn>
            </a:cxnLst>
            <a:rect l="0" t="0" r="r" b="b"/>
            <a:pathLst>
              <a:path w="106" h="105">
                <a:moveTo>
                  <a:pt x="2" y="105"/>
                </a:moveTo>
                <a:lnTo>
                  <a:pt x="0" y="1"/>
                </a:lnTo>
                <a:lnTo>
                  <a:pt x="55" y="0"/>
                </a:lnTo>
                <a:lnTo>
                  <a:pt x="102" y="0"/>
                </a:lnTo>
                <a:lnTo>
                  <a:pt x="106" y="105"/>
                </a:lnTo>
                <a:lnTo>
                  <a:pt x="2" y="105"/>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2" name="Freeform 64">
            <a:extLst>
              <a:ext uri="{FF2B5EF4-FFF2-40B4-BE49-F238E27FC236}">
                <a16:creationId xmlns:a16="http://schemas.microsoft.com/office/drawing/2014/main" id="{AB195FE5-4D41-8C57-0E8E-1B5B52189892}"/>
              </a:ext>
            </a:extLst>
          </p:cNvPr>
          <p:cNvSpPr>
            <a:spLocks/>
          </p:cNvSpPr>
          <p:nvPr/>
        </p:nvSpPr>
        <p:spPr bwMode="auto">
          <a:xfrm>
            <a:off x="14177986" y="8974659"/>
            <a:ext cx="304416" cy="197409"/>
          </a:xfrm>
          <a:custGeom>
            <a:avLst/>
            <a:gdLst>
              <a:gd name="T0" fmla="*/ 114 w 165"/>
              <a:gd name="T1" fmla="*/ 107 h 107"/>
              <a:gd name="T2" fmla="*/ 0 w 165"/>
              <a:gd name="T3" fmla="*/ 107 h 107"/>
              <a:gd name="T4" fmla="*/ 15 w 165"/>
              <a:gd name="T5" fmla="*/ 0 h 107"/>
              <a:gd name="T6" fmla="*/ 110 w 165"/>
              <a:gd name="T7" fmla="*/ 1 h 107"/>
              <a:gd name="T8" fmla="*/ 163 w 165"/>
              <a:gd name="T9" fmla="*/ 1 h 107"/>
              <a:gd name="T10" fmla="*/ 165 w 165"/>
              <a:gd name="T11" fmla="*/ 105 h 107"/>
              <a:gd name="T12" fmla="*/ 114 w 165"/>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165" h="107">
                <a:moveTo>
                  <a:pt x="114" y="107"/>
                </a:moveTo>
                <a:lnTo>
                  <a:pt x="0" y="107"/>
                </a:lnTo>
                <a:lnTo>
                  <a:pt x="15" y="0"/>
                </a:lnTo>
                <a:lnTo>
                  <a:pt x="110" y="1"/>
                </a:lnTo>
                <a:lnTo>
                  <a:pt x="163" y="1"/>
                </a:lnTo>
                <a:lnTo>
                  <a:pt x="165" y="105"/>
                </a:lnTo>
                <a:lnTo>
                  <a:pt x="114" y="107"/>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3" name="Freeform 65">
            <a:extLst>
              <a:ext uri="{FF2B5EF4-FFF2-40B4-BE49-F238E27FC236}">
                <a16:creationId xmlns:a16="http://schemas.microsoft.com/office/drawing/2014/main" id="{8AD015D3-79DE-0746-2356-29BF2C569F4B}"/>
              </a:ext>
            </a:extLst>
          </p:cNvPr>
          <p:cNvSpPr>
            <a:spLocks/>
          </p:cNvSpPr>
          <p:nvPr/>
        </p:nvSpPr>
        <p:spPr bwMode="auto">
          <a:xfrm>
            <a:off x="14674274" y="8976504"/>
            <a:ext cx="193719" cy="195564"/>
          </a:xfrm>
          <a:custGeom>
            <a:avLst/>
            <a:gdLst>
              <a:gd name="T0" fmla="*/ 0 w 105"/>
              <a:gd name="T1" fmla="*/ 106 h 106"/>
              <a:gd name="T2" fmla="*/ 0 w 105"/>
              <a:gd name="T3" fmla="*/ 0 h 106"/>
              <a:gd name="T4" fmla="*/ 52 w 105"/>
              <a:gd name="T5" fmla="*/ 0 h 106"/>
              <a:gd name="T6" fmla="*/ 103 w 105"/>
              <a:gd name="T7" fmla="*/ 0 h 106"/>
              <a:gd name="T8" fmla="*/ 105 w 105"/>
              <a:gd name="T9" fmla="*/ 104 h 106"/>
              <a:gd name="T10" fmla="*/ 78 w 105"/>
              <a:gd name="T11" fmla="*/ 106 h 106"/>
              <a:gd name="T12" fmla="*/ 0 w 105"/>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05" h="106">
                <a:moveTo>
                  <a:pt x="0" y="106"/>
                </a:moveTo>
                <a:lnTo>
                  <a:pt x="0" y="0"/>
                </a:lnTo>
                <a:lnTo>
                  <a:pt x="52" y="0"/>
                </a:lnTo>
                <a:lnTo>
                  <a:pt x="103" y="0"/>
                </a:lnTo>
                <a:lnTo>
                  <a:pt x="105" y="104"/>
                </a:lnTo>
                <a:lnTo>
                  <a:pt x="78" y="106"/>
                </a:lnTo>
                <a:lnTo>
                  <a:pt x="0" y="106"/>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4" name="Freeform 66">
            <a:extLst>
              <a:ext uri="{FF2B5EF4-FFF2-40B4-BE49-F238E27FC236}">
                <a16:creationId xmlns:a16="http://schemas.microsoft.com/office/drawing/2014/main" id="{7B00685F-3830-9FC1-7A1A-A26401D73459}"/>
              </a:ext>
            </a:extLst>
          </p:cNvPr>
          <p:cNvSpPr>
            <a:spLocks/>
          </p:cNvSpPr>
          <p:nvPr/>
        </p:nvSpPr>
        <p:spPr bwMode="auto">
          <a:xfrm>
            <a:off x="14478710" y="8976504"/>
            <a:ext cx="195564" cy="195564"/>
          </a:xfrm>
          <a:custGeom>
            <a:avLst/>
            <a:gdLst>
              <a:gd name="T0" fmla="*/ 2 w 106"/>
              <a:gd name="T1" fmla="*/ 104 h 106"/>
              <a:gd name="T2" fmla="*/ 0 w 106"/>
              <a:gd name="T3" fmla="*/ 0 h 106"/>
              <a:gd name="T4" fmla="*/ 53 w 106"/>
              <a:gd name="T5" fmla="*/ 0 h 106"/>
              <a:gd name="T6" fmla="*/ 106 w 106"/>
              <a:gd name="T7" fmla="*/ 0 h 106"/>
              <a:gd name="T8" fmla="*/ 106 w 106"/>
              <a:gd name="T9" fmla="*/ 106 h 106"/>
              <a:gd name="T10" fmla="*/ 56 w 106"/>
              <a:gd name="T11" fmla="*/ 104 h 106"/>
              <a:gd name="T12" fmla="*/ 2 w 106"/>
              <a:gd name="T13" fmla="*/ 104 h 106"/>
            </a:gdLst>
            <a:ahLst/>
            <a:cxnLst>
              <a:cxn ang="0">
                <a:pos x="T0" y="T1"/>
              </a:cxn>
              <a:cxn ang="0">
                <a:pos x="T2" y="T3"/>
              </a:cxn>
              <a:cxn ang="0">
                <a:pos x="T4" y="T5"/>
              </a:cxn>
              <a:cxn ang="0">
                <a:pos x="T6" y="T7"/>
              </a:cxn>
              <a:cxn ang="0">
                <a:pos x="T8" y="T9"/>
              </a:cxn>
              <a:cxn ang="0">
                <a:pos x="T10" y="T11"/>
              </a:cxn>
              <a:cxn ang="0">
                <a:pos x="T12" y="T13"/>
              </a:cxn>
            </a:cxnLst>
            <a:rect l="0" t="0" r="r" b="b"/>
            <a:pathLst>
              <a:path w="106" h="106">
                <a:moveTo>
                  <a:pt x="2" y="104"/>
                </a:moveTo>
                <a:lnTo>
                  <a:pt x="0" y="0"/>
                </a:lnTo>
                <a:lnTo>
                  <a:pt x="53" y="0"/>
                </a:lnTo>
                <a:lnTo>
                  <a:pt x="106" y="0"/>
                </a:lnTo>
                <a:lnTo>
                  <a:pt x="106" y="106"/>
                </a:lnTo>
                <a:lnTo>
                  <a:pt x="56" y="104"/>
                </a:lnTo>
                <a:lnTo>
                  <a:pt x="2" y="104"/>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5" name="Freeform 67">
            <a:extLst>
              <a:ext uri="{FF2B5EF4-FFF2-40B4-BE49-F238E27FC236}">
                <a16:creationId xmlns:a16="http://schemas.microsoft.com/office/drawing/2014/main" id="{C679CBA6-F42D-77E8-5898-501FE9C45BE5}"/>
              </a:ext>
            </a:extLst>
          </p:cNvPr>
          <p:cNvSpPr>
            <a:spLocks/>
          </p:cNvSpPr>
          <p:nvPr/>
        </p:nvSpPr>
        <p:spPr bwMode="auto">
          <a:xfrm>
            <a:off x="15297864" y="9153618"/>
            <a:ext cx="278586" cy="234308"/>
          </a:xfrm>
          <a:custGeom>
            <a:avLst/>
            <a:gdLst>
              <a:gd name="T0" fmla="*/ 81 w 151"/>
              <a:gd name="T1" fmla="*/ 127 h 127"/>
              <a:gd name="T2" fmla="*/ 58 w 151"/>
              <a:gd name="T3" fmla="*/ 109 h 127"/>
              <a:gd name="T4" fmla="*/ 3 w 151"/>
              <a:gd name="T5" fmla="*/ 110 h 127"/>
              <a:gd name="T6" fmla="*/ 0 w 151"/>
              <a:gd name="T7" fmla="*/ 5 h 127"/>
              <a:gd name="T8" fmla="*/ 105 w 151"/>
              <a:gd name="T9" fmla="*/ 1 h 127"/>
              <a:gd name="T10" fmla="*/ 151 w 151"/>
              <a:gd name="T11" fmla="*/ 0 h 127"/>
              <a:gd name="T12" fmla="*/ 139 w 151"/>
              <a:gd name="T13" fmla="*/ 29 h 127"/>
              <a:gd name="T14" fmla="*/ 100 w 151"/>
              <a:gd name="T15" fmla="*/ 49 h 127"/>
              <a:gd name="T16" fmla="*/ 81 w 151"/>
              <a:gd name="T17" fmla="*/ 102 h 127"/>
              <a:gd name="T18" fmla="*/ 81 w 151"/>
              <a:gd name="T1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27">
                <a:moveTo>
                  <a:pt x="81" y="127"/>
                </a:moveTo>
                <a:lnTo>
                  <a:pt x="58" y="109"/>
                </a:lnTo>
                <a:lnTo>
                  <a:pt x="3" y="110"/>
                </a:lnTo>
                <a:lnTo>
                  <a:pt x="0" y="5"/>
                </a:lnTo>
                <a:lnTo>
                  <a:pt x="105" y="1"/>
                </a:lnTo>
                <a:lnTo>
                  <a:pt x="151" y="0"/>
                </a:lnTo>
                <a:lnTo>
                  <a:pt x="139" y="29"/>
                </a:lnTo>
                <a:lnTo>
                  <a:pt x="100" y="49"/>
                </a:lnTo>
                <a:lnTo>
                  <a:pt x="81" y="102"/>
                </a:lnTo>
                <a:lnTo>
                  <a:pt x="81" y="127"/>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6" name="Freeform 68">
            <a:extLst>
              <a:ext uri="{FF2B5EF4-FFF2-40B4-BE49-F238E27FC236}">
                <a16:creationId xmlns:a16="http://schemas.microsoft.com/office/drawing/2014/main" id="{40366E23-FABD-FFE4-62EE-4B0C06501C0C}"/>
              </a:ext>
            </a:extLst>
          </p:cNvPr>
          <p:cNvSpPr>
            <a:spLocks/>
          </p:cNvSpPr>
          <p:nvPr/>
        </p:nvSpPr>
        <p:spPr bwMode="auto">
          <a:xfrm>
            <a:off x="15059867" y="9162843"/>
            <a:ext cx="243532" cy="202943"/>
          </a:xfrm>
          <a:custGeom>
            <a:avLst/>
            <a:gdLst>
              <a:gd name="T0" fmla="*/ 80 w 132"/>
              <a:gd name="T1" fmla="*/ 107 h 110"/>
              <a:gd name="T2" fmla="*/ 1 w 132"/>
              <a:gd name="T3" fmla="*/ 110 h 110"/>
              <a:gd name="T4" fmla="*/ 0 w 132"/>
              <a:gd name="T5" fmla="*/ 3 h 110"/>
              <a:gd name="T6" fmla="*/ 105 w 132"/>
              <a:gd name="T7" fmla="*/ 1 h 110"/>
              <a:gd name="T8" fmla="*/ 129 w 132"/>
              <a:gd name="T9" fmla="*/ 0 h 110"/>
              <a:gd name="T10" fmla="*/ 132 w 132"/>
              <a:gd name="T11" fmla="*/ 105 h 110"/>
              <a:gd name="T12" fmla="*/ 80 w 132"/>
              <a:gd name="T13" fmla="*/ 107 h 110"/>
            </a:gdLst>
            <a:ahLst/>
            <a:cxnLst>
              <a:cxn ang="0">
                <a:pos x="T0" y="T1"/>
              </a:cxn>
              <a:cxn ang="0">
                <a:pos x="T2" y="T3"/>
              </a:cxn>
              <a:cxn ang="0">
                <a:pos x="T4" y="T5"/>
              </a:cxn>
              <a:cxn ang="0">
                <a:pos x="T6" y="T7"/>
              </a:cxn>
              <a:cxn ang="0">
                <a:pos x="T8" y="T9"/>
              </a:cxn>
              <a:cxn ang="0">
                <a:pos x="T10" y="T11"/>
              </a:cxn>
              <a:cxn ang="0">
                <a:pos x="T12" y="T13"/>
              </a:cxn>
            </a:cxnLst>
            <a:rect l="0" t="0" r="r" b="b"/>
            <a:pathLst>
              <a:path w="132" h="110">
                <a:moveTo>
                  <a:pt x="80" y="107"/>
                </a:moveTo>
                <a:lnTo>
                  <a:pt x="1" y="110"/>
                </a:lnTo>
                <a:lnTo>
                  <a:pt x="0" y="3"/>
                </a:lnTo>
                <a:lnTo>
                  <a:pt x="105" y="1"/>
                </a:lnTo>
                <a:lnTo>
                  <a:pt x="129" y="0"/>
                </a:lnTo>
                <a:lnTo>
                  <a:pt x="132" y="105"/>
                </a:lnTo>
                <a:lnTo>
                  <a:pt x="80" y="107"/>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7" name="Freeform 69">
            <a:extLst>
              <a:ext uri="{FF2B5EF4-FFF2-40B4-BE49-F238E27FC236}">
                <a16:creationId xmlns:a16="http://schemas.microsoft.com/office/drawing/2014/main" id="{BF9DDED1-EC08-9E52-0410-2BE1F858675C}"/>
              </a:ext>
            </a:extLst>
          </p:cNvPr>
          <p:cNvSpPr>
            <a:spLocks/>
          </p:cNvSpPr>
          <p:nvPr/>
        </p:nvSpPr>
        <p:spPr bwMode="auto">
          <a:xfrm>
            <a:off x="14818179" y="9168377"/>
            <a:ext cx="243532" cy="197409"/>
          </a:xfrm>
          <a:custGeom>
            <a:avLst/>
            <a:gdLst>
              <a:gd name="T0" fmla="*/ 132 w 132"/>
              <a:gd name="T1" fmla="*/ 107 h 107"/>
              <a:gd name="T2" fmla="*/ 80 w 132"/>
              <a:gd name="T3" fmla="*/ 107 h 107"/>
              <a:gd name="T4" fmla="*/ 1 w 132"/>
              <a:gd name="T5" fmla="*/ 106 h 107"/>
              <a:gd name="T6" fmla="*/ 0 w 132"/>
              <a:gd name="T7" fmla="*/ 2 h 107"/>
              <a:gd name="T8" fmla="*/ 27 w 132"/>
              <a:gd name="T9" fmla="*/ 0 h 107"/>
              <a:gd name="T10" fmla="*/ 131 w 132"/>
              <a:gd name="T11" fmla="*/ 0 h 107"/>
              <a:gd name="T12" fmla="*/ 132 w 132"/>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132" h="107">
                <a:moveTo>
                  <a:pt x="132" y="107"/>
                </a:moveTo>
                <a:lnTo>
                  <a:pt x="80" y="107"/>
                </a:lnTo>
                <a:lnTo>
                  <a:pt x="1" y="106"/>
                </a:lnTo>
                <a:lnTo>
                  <a:pt x="0" y="2"/>
                </a:lnTo>
                <a:lnTo>
                  <a:pt x="27" y="0"/>
                </a:lnTo>
                <a:lnTo>
                  <a:pt x="131" y="0"/>
                </a:lnTo>
                <a:lnTo>
                  <a:pt x="132" y="107"/>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8" name="Freeform 70">
            <a:extLst>
              <a:ext uri="{FF2B5EF4-FFF2-40B4-BE49-F238E27FC236}">
                <a16:creationId xmlns:a16="http://schemas.microsoft.com/office/drawing/2014/main" id="{3A6D0FC5-3721-36BB-9D39-777621EBFFCC}"/>
              </a:ext>
            </a:extLst>
          </p:cNvPr>
          <p:cNvSpPr>
            <a:spLocks/>
          </p:cNvSpPr>
          <p:nvPr/>
        </p:nvSpPr>
        <p:spPr bwMode="auto">
          <a:xfrm>
            <a:off x="14388309" y="9168377"/>
            <a:ext cx="193719" cy="197409"/>
          </a:xfrm>
          <a:custGeom>
            <a:avLst/>
            <a:gdLst>
              <a:gd name="T0" fmla="*/ 2 w 105"/>
              <a:gd name="T1" fmla="*/ 107 h 107"/>
              <a:gd name="T2" fmla="*/ 0 w 105"/>
              <a:gd name="T3" fmla="*/ 2 h 107"/>
              <a:gd name="T4" fmla="*/ 51 w 105"/>
              <a:gd name="T5" fmla="*/ 0 h 107"/>
              <a:gd name="T6" fmla="*/ 105 w 105"/>
              <a:gd name="T7" fmla="*/ 0 h 107"/>
              <a:gd name="T8" fmla="*/ 105 w 105"/>
              <a:gd name="T9" fmla="*/ 107 h 107"/>
              <a:gd name="T10" fmla="*/ 2 w 105"/>
              <a:gd name="T11" fmla="*/ 107 h 107"/>
            </a:gdLst>
            <a:ahLst/>
            <a:cxnLst>
              <a:cxn ang="0">
                <a:pos x="T0" y="T1"/>
              </a:cxn>
              <a:cxn ang="0">
                <a:pos x="T2" y="T3"/>
              </a:cxn>
              <a:cxn ang="0">
                <a:pos x="T4" y="T5"/>
              </a:cxn>
              <a:cxn ang="0">
                <a:pos x="T6" y="T7"/>
              </a:cxn>
              <a:cxn ang="0">
                <a:pos x="T8" y="T9"/>
              </a:cxn>
              <a:cxn ang="0">
                <a:pos x="T10" y="T11"/>
              </a:cxn>
            </a:cxnLst>
            <a:rect l="0" t="0" r="r" b="b"/>
            <a:pathLst>
              <a:path w="105" h="107">
                <a:moveTo>
                  <a:pt x="2" y="107"/>
                </a:moveTo>
                <a:lnTo>
                  <a:pt x="0" y="2"/>
                </a:lnTo>
                <a:lnTo>
                  <a:pt x="51" y="0"/>
                </a:lnTo>
                <a:lnTo>
                  <a:pt x="105" y="0"/>
                </a:lnTo>
                <a:lnTo>
                  <a:pt x="105" y="107"/>
                </a:lnTo>
                <a:lnTo>
                  <a:pt x="2" y="107"/>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9" name="Freeform 71">
            <a:extLst>
              <a:ext uri="{FF2B5EF4-FFF2-40B4-BE49-F238E27FC236}">
                <a16:creationId xmlns:a16="http://schemas.microsoft.com/office/drawing/2014/main" id="{122C8BA4-5FB4-CB04-DE7B-961CF5E58358}"/>
              </a:ext>
            </a:extLst>
          </p:cNvPr>
          <p:cNvSpPr>
            <a:spLocks/>
          </p:cNvSpPr>
          <p:nvPr/>
        </p:nvSpPr>
        <p:spPr bwMode="auto">
          <a:xfrm>
            <a:off x="14582027" y="9168377"/>
            <a:ext cx="237998" cy="197409"/>
          </a:xfrm>
          <a:custGeom>
            <a:avLst/>
            <a:gdLst>
              <a:gd name="T0" fmla="*/ 104 w 129"/>
              <a:gd name="T1" fmla="*/ 107 h 107"/>
              <a:gd name="T2" fmla="*/ 0 w 129"/>
              <a:gd name="T3" fmla="*/ 107 h 107"/>
              <a:gd name="T4" fmla="*/ 0 w 129"/>
              <a:gd name="T5" fmla="*/ 0 h 107"/>
              <a:gd name="T6" fmla="*/ 50 w 129"/>
              <a:gd name="T7" fmla="*/ 2 h 107"/>
              <a:gd name="T8" fmla="*/ 128 w 129"/>
              <a:gd name="T9" fmla="*/ 2 h 107"/>
              <a:gd name="T10" fmla="*/ 129 w 129"/>
              <a:gd name="T11" fmla="*/ 106 h 107"/>
              <a:gd name="T12" fmla="*/ 104 w 129"/>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129" h="107">
                <a:moveTo>
                  <a:pt x="104" y="107"/>
                </a:moveTo>
                <a:lnTo>
                  <a:pt x="0" y="107"/>
                </a:lnTo>
                <a:lnTo>
                  <a:pt x="0" y="0"/>
                </a:lnTo>
                <a:lnTo>
                  <a:pt x="50" y="2"/>
                </a:lnTo>
                <a:lnTo>
                  <a:pt x="128" y="2"/>
                </a:lnTo>
                <a:lnTo>
                  <a:pt x="129" y="106"/>
                </a:lnTo>
                <a:lnTo>
                  <a:pt x="104" y="107"/>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0" name="Freeform 72">
            <a:extLst>
              <a:ext uri="{FF2B5EF4-FFF2-40B4-BE49-F238E27FC236}">
                <a16:creationId xmlns:a16="http://schemas.microsoft.com/office/drawing/2014/main" id="{CDC4EC6A-1ECA-B889-F7D4-C57787E08ECF}"/>
              </a:ext>
            </a:extLst>
          </p:cNvPr>
          <p:cNvSpPr>
            <a:spLocks/>
          </p:cNvSpPr>
          <p:nvPr/>
        </p:nvSpPr>
        <p:spPr bwMode="auto">
          <a:xfrm>
            <a:off x="14141087" y="9172067"/>
            <a:ext cx="250912" cy="193719"/>
          </a:xfrm>
          <a:custGeom>
            <a:avLst/>
            <a:gdLst>
              <a:gd name="T0" fmla="*/ 32 w 136"/>
              <a:gd name="T1" fmla="*/ 105 h 105"/>
              <a:gd name="T2" fmla="*/ 34 w 136"/>
              <a:gd name="T3" fmla="*/ 53 h 105"/>
              <a:gd name="T4" fmla="*/ 0 w 136"/>
              <a:gd name="T5" fmla="*/ 53 h 105"/>
              <a:gd name="T6" fmla="*/ 20 w 136"/>
              <a:gd name="T7" fmla="*/ 0 h 105"/>
              <a:gd name="T8" fmla="*/ 134 w 136"/>
              <a:gd name="T9" fmla="*/ 0 h 105"/>
              <a:gd name="T10" fmla="*/ 136 w 136"/>
              <a:gd name="T11" fmla="*/ 105 h 105"/>
              <a:gd name="T12" fmla="*/ 32 w 136"/>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136" h="105">
                <a:moveTo>
                  <a:pt x="32" y="105"/>
                </a:moveTo>
                <a:lnTo>
                  <a:pt x="34" y="53"/>
                </a:lnTo>
                <a:lnTo>
                  <a:pt x="0" y="53"/>
                </a:lnTo>
                <a:lnTo>
                  <a:pt x="20" y="0"/>
                </a:lnTo>
                <a:lnTo>
                  <a:pt x="134" y="0"/>
                </a:lnTo>
                <a:lnTo>
                  <a:pt x="136" y="105"/>
                </a:lnTo>
                <a:lnTo>
                  <a:pt x="32" y="105"/>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1" name="Freeform 73">
            <a:extLst>
              <a:ext uri="{FF2B5EF4-FFF2-40B4-BE49-F238E27FC236}">
                <a16:creationId xmlns:a16="http://schemas.microsoft.com/office/drawing/2014/main" id="{2F05A8E0-49A7-51F4-CE7D-22FB3A41E6C4}"/>
              </a:ext>
            </a:extLst>
          </p:cNvPr>
          <p:cNvSpPr>
            <a:spLocks/>
          </p:cNvSpPr>
          <p:nvPr/>
        </p:nvSpPr>
        <p:spPr bwMode="auto">
          <a:xfrm>
            <a:off x="13952903" y="9269850"/>
            <a:ext cx="250912" cy="265671"/>
          </a:xfrm>
          <a:custGeom>
            <a:avLst/>
            <a:gdLst>
              <a:gd name="T0" fmla="*/ 134 w 136"/>
              <a:gd name="T1" fmla="*/ 52 h 144"/>
              <a:gd name="T2" fmla="*/ 134 w 136"/>
              <a:gd name="T3" fmla="*/ 144 h 144"/>
              <a:gd name="T4" fmla="*/ 68 w 136"/>
              <a:gd name="T5" fmla="*/ 144 h 144"/>
              <a:gd name="T6" fmla="*/ 0 w 136"/>
              <a:gd name="T7" fmla="*/ 144 h 144"/>
              <a:gd name="T8" fmla="*/ 47 w 136"/>
              <a:gd name="T9" fmla="*/ 102 h 144"/>
              <a:gd name="T10" fmla="*/ 74 w 136"/>
              <a:gd name="T11" fmla="*/ 37 h 144"/>
              <a:gd name="T12" fmla="*/ 102 w 136"/>
              <a:gd name="T13" fmla="*/ 0 h 144"/>
              <a:gd name="T14" fmla="*/ 136 w 136"/>
              <a:gd name="T15" fmla="*/ 0 h 144"/>
              <a:gd name="T16" fmla="*/ 134 w 136"/>
              <a:gd name="T17"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44">
                <a:moveTo>
                  <a:pt x="134" y="52"/>
                </a:moveTo>
                <a:lnTo>
                  <a:pt x="134" y="144"/>
                </a:lnTo>
                <a:lnTo>
                  <a:pt x="68" y="144"/>
                </a:lnTo>
                <a:lnTo>
                  <a:pt x="0" y="144"/>
                </a:lnTo>
                <a:lnTo>
                  <a:pt x="47" y="102"/>
                </a:lnTo>
                <a:lnTo>
                  <a:pt x="74" y="37"/>
                </a:lnTo>
                <a:lnTo>
                  <a:pt x="102" y="0"/>
                </a:lnTo>
                <a:lnTo>
                  <a:pt x="136" y="0"/>
                </a:lnTo>
                <a:lnTo>
                  <a:pt x="134" y="52"/>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74">
            <a:extLst>
              <a:ext uri="{FF2B5EF4-FFF2-40B4-BE49-F238E27FC236}">
                <a16:creationId xmlns:a16="http://schemas.microsoft.com/office/drawing/2014/main" id="{93544F27-EAD0-FD43-187D-2CA10922AF26}"/>
              </a:ext>
            </a:extLst>
          </p:cNvPr>
          <p:cNvSpPr>
            <a:spLocks/>
          </p:cNvSpPr>
          <p:nvPr/>
        </p:nvSpPr>
        <p:spPr bwMode="auto">
          <a:xfrm>
            <a:off x="15207462" y="9354717"/>
            <a:ext cx="239842" cy="208479"/>
          </a:xfrm>
          <a:custGeom>
            <a:avLst/>
            <a:gdLst>
              <a:gd name="T0" fmla="*/ 3 w 130"/>
              <a:gd name="T1" fmla="*/ 113 h 113"/>
              <a:gd name="T2" fmla="*/ 0 w 130"/>
              <a:gd name="T3" fmla="*/ 3 h 113"/>
              <a:gd name="T4" fmla="*/ 52 w 130"/>
              <a:gd name="T5" fmla="*/ 1 h 113"/>
              <a:gd name="T6" fmla="*/ 107 w 130"/>
              <a:gd name="T7" fmla="*/ 0 h 113"/>
              <a:gd name="T8" fmla="*/ 130 w 130"/>
              <a:gd name="T9" fmla="*/ 18 h 113"/>
              <a:gd name="T10" fmla="*/ 66 w 130"/>
              <a:gd name="T11" fmla="*/ 110 h 113"/>
              <a:gd name="T12" fmla="*/ 3 w 130"/>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130" h="113">
                <a:moveTo>
                  <a:pt x="3" y="113"/>
                </a:moveTo>
                <a:lnTo>
                  <a:pt x="0" y="3"/>
                </a:lnTo>
                <a:lnTo>
                  <a:pt x="52" y="1"/>
                </a:lnTo>
                <a:lnTo>
                  <a:pt x="107" y="0"/>
                </a:lnTo>
                <a:lnTo>
                  <a:pt x="130" y="18"/>
                </a:lnTo>
                <a:lnTo>
                  <a:pt x="66" y="110"/>
                </a:lnTo>
                <a:lnTo>
                  <a:pt x="3" y="113"/>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75">
            <a:extLst>
              <a:ext uri="{FF2B5EF4-FFF2-40B4-BE49-F238E27FC236}">
                <a16:creationId xmlns:a16="http://schemas.microsoft.com/office/drawing/2014/main" id="{6FC974D4-66A3-22F9-54AE-9A0266C5E4F8}"/>
              </a:ext>
            </a:extLst>
          </p:cNvPr>
          <p:cNvSpPr>
            <a:spLocks/>
          </p:cNvSpPr>
          <p:nvPr/>
        </p:nvSpPr>
        <p:spPr bwMode="auto">
          <a:xfrm>
            <a:off x="14965774" y="9360251"/>
            <a:ext cx="247222" cy="206633"/>
          </a:xfrm>
          <a:custGeom>
            <a:avLst/>
            <a:gdLst>
              <a:gd name="T0" fmla="*/ 110 w 134"/>
              <a:gd name="T1" fmla="*/ 110 h 112"/>
              <a:gd name="T2" fmla="*/ 1 w 134"/>
              <a:gd name="T3" fmla="*/ 112 h 112"/>
              <a:gd name="T4" fmla="*/ 0 w 134"/>
              <a:gd name="T5" fmla="*/ 3 h 112"/>
              <a:gd name="T6" fmla="*/ 52 w 134"/>
              <a:gd name="T7" fmla="*/ 3 h 112"/>
              <a:gd name="T8" fmla="*/ 131 w 134"/>
              <a:gd name="T9" fmla="*/ 0 h 112"/>
              <a:gd name="T10" fmla="*/ 134 w 134"/>
              <a:gd name="T11" fmla="*/ 110 h 112"/>
              <a:gd name="T12" fmla="*/ 110 w 134"/>
              <a:gd name="T13" fmla="*/ 110 h 112"/>
            </a:gdLst>
            <a:ahLst/>
            <a:cxnLst>
              <a:cxn ang="0">
                <a:pos x="T0" y="T1"/>
              </a:cxn>
              <a:cxn ang="0">
                <a:pos x="T2" y="T3"/>
              </a:cxn>
              <a:cxn ang="0">
                <a:pos x="T4" y="T5"/>
              </a:cxn>
              <a:cxn ang="0">
                <a:pos x="T6" y="T7"/>
              </a:cxn>
              <a:cxn ang="0">
                <a:pos x="T8" y="T9"/>
              </a:cxn>
              <a:cxn ang="0">
                <a:pos x="T10" y="T11"/>
              </a:cxn>
              <a:cxn ang="0">
                <a:pos x="T12" y="T13"/>
              </a:cxn>
            </a:cxnLst>
            <a:rect l="0" t="0" r="r" b="b"/>
            <a:pathLst>
              <a:path w="134" h="112">
                <a:moveTo>
                  <a:pt x="110" y="110"/>
                </a:moveTo>
                <a:lnTo>
                  <a:pt x="1" y="112"/>
                </a:lnTo>
                <a:lnTo>
                  <a:pt x="0" y="3"/>
                </a:lnTo>
                <a:lnTo>
                  <a:pt x="52" y="3"/>
                </a:lnTo>
                <a:lnTo>
                  <a:pt x="131" y="0"/>
                </a:lnTo>
                <a:lnTo>
                  <a:pt x="134" y="110"/>
                </a:lnTo>
                <a:lnTo>
                  <a:pt x="110" y="110"/>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76">
            <a:extLst>
              <a:ext uri="{FF2B5EF4-FFF2-40B4-BE49-F238E27FC236}">
                <a16:creationId xmlns:a16="http://schemas.microsoft.com/office/drawing/2014/main" id="{E50286FC-1549-4663-F18C-1FF8E9AC0555}"/>
              </a:ext>
            </a:extLst>
          </p:cNvPr>
          <p:cNvSpPr>
            <a:spLocks/>
          </p:cNvSpPr>
          <p:nvPr/>
        </p:nvSpPr>
        <p:spPr bwMode="auto">
          <a:xfrm>
            <a:off x="14773901" y="9363941"/>
            <a:ext cx="193719" cy="210323"/>
          </a:xfrm>
          <a:custGeom>
            <a:avLst/>
            <a:gdLst>
              <a:gd name="T0" fmla="*/ 100 w 105"/>
              <a:gd name="T1" fmla="*/ 110 h 114"/>
              <a:gd name="T2" fmla="*/ 10 w 105"/>
              <a:gd name="T3" fmla="*/ 114 h 114"/>
              <a:gd name="T4" fmla="*/ 10 w 105"/>
              <a:gd name="T5" fmla="*/ 95 h 114"/>
              <a:gd name="T6" fmla="*/ 2 w 105"/>
              <a:gd name="T7" fmla="*/ 95 h 114"/>
              <a:gd name="T8" fmla="*/ 0 w 105"/>
              <a:gd name="T9" fmla="*/ 1 h 114"/>
              <a:gd name="T10" fmla="*/ 25 w 105"/>
              <a:gd name="T11" fmla="*/ 0 h 114"/>
              <a:gd name="T12" fmla="*/ 104 w 105"/>
              <a:gd name="T13" fmla="*/ 1 h 114"/>
              <a:gd name="T14" fmla="*/ 105 w 105"/>
              <a:gd name="T15" fmla="*/ 110 h 114"/>
              <a:gd name="T16" fmla="*/ 100 w 105"/>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14">
                <a:moveTo>
                  <a:pt x="100" y="110"/>
                </a:moveTo>
                <a:lnTo>
                  <a:pt x="10" y="114"/>
                </a:lnTo>
                <a:lnTo>
                  <a:pt x="10" y="95"/>
                </a:lnTo>
                <a:lnTo>
                  <a:pt x="2" y="95"/>
                </a:lnTo>
                <a:lnTo>
                  <a:pt x="0" y="1"/>
                </a:lnTo>
                <a:lnTo>
                  <a:pt x="25" y="0"/>
                </a:lnTo>
                <a:lnTo>
                  <a:pt x="104" y="1"/>
                </a:lnTo>
                <a:lnTo>
                  <a:pt x="105" y="110"/>
                </a:lnTo>
                <a:lnTo>
                  <a:pt x="100" y="110"/>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77">
            <a:extLst>
              <a:ext uri="{FF2B5EF4-FFF2-40B4-BE49-F238E27FC236}">
                <a16:creationId xmlns:a16="http://schemas.microsoft.com/office/drawing/2014/main" id="{6B52191B-6C4C-6C96-8887-85CC1937AC74}"/>
              </a:ext>
            </a:extLst>
          </p:cNvPr>
          <p:cNvSpPr>
            <a:spLocks/>
          </p:cNvSpPr>
          <p:nvPr/>
        </p:nvSpPr>
        <p:spPr bwMode="auto">
          <a:xfrm>
            <a:off x="14582027" y="9365786"/>
            <a:ext cx="195564" cy="173424"/>
          </a:xfrm>
          <a:custGeom>
            <a:avLst/>
            <a:gdLst>
              <a:gd name="T0" fmla="*/ 106 w 106"/>
              <a:gd name="T1" fmla="*/ 94 h 94"/>
              <a:gd name="T2" fmla="*/ 24 w 106"/>
              <a:gd name="T3" fmla="*/ 94 h 94"/>
              <a:gd name="T4" fmla="*/ 0 w 106"/>
              <a:gd name="T5" fmla="*/ 92 h 94"/>
              <a:gd name="T6" fmla="*/ 0 w 106"/>
              <a:gd name="T7" fmla="*/ 0 h 94"/>
              <a:gd name="T8" fmla="*/ 104 w 106"/>
              <a:gd name="T9" fmla="*/ 0 h 94"/>
              <a:gd name="T10" fmla="*/ 106 w 106"/>
              <a:gd name="T11" fmla="*/ 94 h 94"/>
            </a:gdLst>
            <a:ahLst/>
            <a:cxnLst>
              <a:cxn ang="0">
                <a:pos x="T0" y="T1"/>
              </a:cxn>
              <a:cxn ang="0">
                <a:pos x="T2" y="T3"/>
              </a:cxn>
              <a:cxn ang="0">
                <a:pos x="T4" y="T5"/>
              </a:cxn>
              <a:cxn ang="0">
                <a:pos x="T6" y="T7"/>
              </a:cxn>
              <a:cxn ang="0">
                <a:pos x="T8" y="T9"/>
              </a:cxn>
              <a:cxn ang="0">
                <a:pos x="T10" y="T11"/>
              </a:cxn>
            </a:cxnLst>
            <a:rect l="0" t="0" r="r" b="b"/>
            <a:pathLst>
              <a:path w="106" h="94">
                <a:moveTo>
                  <a:pt x="106" y="94"/>
                </a:moveTo>
                <a:lnTo>
                  <a:pt x="24" y="94"/>
                </a:lnTo>
                <a:lnTo>
                  <a:pt x="0" y="92"/>
                </a:lnTo>
                <a:lnTo>
                  <a:pt x="0" y="0"/>
                </a:lnTo>
                <a:lnTo>
                  <a:pt x="104" y="0"/>
                </a:lnTo>
                <a:lnTo>
                  <a:pt x="106" y="94"/>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78">
            <a:extLst>
              <a:ext uri="{FF2B5EF4-FFF2-40B4-BE49-F238E27FC236}">
                <a16:creationId xmlns:a16="http://schemas.microsoft.com/office/drawing/2014/main" id="{B3958E9A-B32D-825D-642B-4516329BE011}"/>
              </a:ext>
            </a:extLst>
          </p:cNvPr>
          <p:cNvSpPr>
            <a:spLocks/>
          </p:cNvSpPr>
          <p:nvPr/>
        </p:nvSpPr>
        <p:spPr bwMode="auto">
          <a:xfrm>
            <a:off x="14379084" y="9365786"/>
            <a:ext cx="202943" cy="173424"/>
          </a:xfrm>
          <a:custGeom>
            <a:avLst/>
            <a:gdLst>
              <a:gd name="T0" fmla="*/ 30 w 110"/>
              <a:gd name="T1" fmla="*/ 94 h 94"/>
              <a:gd name="T2" fmla="*/ 0 w 110"/>
              <a:gd name="T3" fmla="*/ 92 h 94"/>
              <a:gd name="T4" fmla="*/ 7 w 110"/>
              <a:gd name="T5" fmla="*/ 84 h 94"/>
              <a:gd name="T6" fmla="*/ 7 w 110"/>
              <a:gd name="T7" fmla="*/ 0 h 94"/>
              <a:gd name="T8" fmla="*/ 110 w 110"/>
              <a:gd name="T9" fmla="*/ 0 h 94"/>
              <a:gd name="T10" fmla="*/ 110 w 110"/>
              <a:gd name="T11" fmla="*/ 92 h 94"/>
              <a:gd name="T12" fmla="*/ 30 w 110"/>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10" h="94">
                <a:moveTo>
                  <a:pt x="30" y="94"/>
                </a:moveTo>
                <a:lnTo>
                  <a:pt x="0" y="92"/>
                </a:lnTo>
                <a:lnTo>
                  <a:pt x="7" y="84"/>
                </a:lnTo>
                <a:lnTo>
                  <a:pt x="7" y="0"/>
                </a:lnTo>
                <a:lnTo>
                  <a:pt x="110" y="0"/>
                </a:lnTo>
                <a:lnTo>
                  <a:pt x="110" y="92"/>
                </a:lnTo>
                <a:lnTo>
                  <a:pt x="30" y="94"/>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79">
            <a:extLst>
              <a:ext uri="{FF2B5EF4-FFF2-40B4-BE49-F238E27FC236}">
                <a16:creationId xmlns:a16="http://schemas.microsoft.com/office/drawing/2014/main" id="{61C5B9CF-B09C-6ADC-13FA-F4FDD28F1A93}"/>
              </a:ext>
            </a:extLst>
          </p:cNvPr>
          <p:cNvSpPr>
            <a:spLocks/>
          </p:cNvSpPr>
          <p:nvPr/>
        </p:nvSpPr>
        <p:spPr bwMode="auto">
          <a:xfrm>
            <a:off x="14200125" y="9365786"/>
            <a:ext cx="191874" cy="169734"/>
          </a:xfrm>
          <a:custGeom>
            <a:avLst/>
            <a:gdLst>
              <a:gd name="T0" fmla="*/ 97 w 104"/>
              <a:gd name="T1" fmla="*/ 92 h 92"/>
              <a:gd name="T2" fmla="*/ 36 w 104"/>
              <a:gd name="T3" fmla="*/ 92 h 92"/>
              <a:gd name="T4" fmla="*/ 0 w 104"/>
              <a:gd name="T5" fmla="*/ 92 h 92"/>
              <a:gd name="T6" fmla="*/ 0 w 104"/>
              <a:gd name="T7" fmla="*/ 0 h 92"/>
              <a:gd name="T8" fmla="*/ 104 w 104"/>
              <a:gd name="T9" fmla="*/ 0 h 92"/>
              <a:gd name="T10" fmla="*/ 104 w 104"/>
              <a:gd name="T11" fmla="*/ 84 h 92"/>
              <a:gd name="T12" fmla="*/ 97 w 104"/>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04" h="92">
                <a:moveTo>
                  <a:pt x="97" y="92"/>
                </a:moveTo>
                <a:lnTo>
                  <a:pt x="36" y="92"/>
                </a:lnTo>
                <a:lnTo>
                  <a:pt x="0" y="92"/>
                </a:lnTo>
                <a:lnTo>
                  <a:pt x="0" y="0"/>
                </a:lnTo>
                <a:lnTo>
                  <a:pt x="104" y="0"/>
                </a:lnTo>
                <a:lnTo>
                  <a:pt x="104" y="84"/>
                </a:lnTo>
                <a:lnTo>
                  <a:pt x="97" y="92"/>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80">
            <a:extLst>
              <a:ext uri="{FF2B5EF4-FFF2-40B4-BE49-F238E27FC236}">
                <a16:creationId xmlns:a16="http://schemas.microsoft.com/office/drawing/2014/main" id="{FD2EDAE6-6ECB-FF3B-4925-0034A385C570}"/>
              </a:ext>
            </a:extLst>
          </p:cNvPr>
          <p:cNvSpPr>
            <a:spLocks noEditPoints="1"/>
          </p:cNvSpPr>
          <p:nvPr/>
        </p:nvSpPr>
        <p:spPr bwMode="auto">
          <a:xfrm>
            <a:off x="12980619" y="5806897"/>
            <a:ext cx="614366" cy="594071"/>
          </a:xfrm>
          <a:custGeom>
            <a:avLst/>
            <a:gdLst>
              <a:gd name="T0" fmla="*/ 10 w 333"/>
              <a:gd name="T1" fmla="*/ 79 h 322"/>
              <a:gd name="T2" fmla="*/ 0 w 333"/>
              <a:gd name="T3" fmla="*/ 97 h 322"/>
              <a:gd name="T4" fmla="*/ 1 w 333"/>
              <a:gd name="T5" fmla="*/ 109 h 322"/>
              <a:gd name="T6" fmla="*/ 13 w 333"/>
              <a:gd name="T7" fmla="*/ 116 h 322"/>
              <a:gd name="T8" fmla="*/ 39 w 333"/>
              <a:gd name="T9" fmla="*/ 108 h 322"/>
              <a:gd name="T10" fmla="*/ 66 w 333"/>
              <a:gd name="T11" fmla="*/ 72 h 322"/>
              <a:gd name="T12" fmla="*/ 127 w 333"/>
              <a:gd name="T13" fmla="*/ 48 h 322"/>
              <a:gd name="T14" fmla="*/ 156 w 333"/>
              <a:gd name="T15" fmla="*/ 0 h 322"/>
              <a:gd name="T16" fmla="*/ 10 w 333"/>
              <a:gd name="T17" fmla="*/ 79 h 322"/>
              <a:gd name="T18" fmla="*/ 314 w 333"/>
              <a:gd name="T19" fmla="*/ 234 h 322"/>
              <a:gd name="T20" fmla="*/ 221 w 333"/>
              <a:gd name="T21" fmla="*/ 242 h 322"/>
              <a:gd name="T22" fmla="*/ 170 w 333"/>
              <a:gd name="T23" fmla="*/ 271 h 322"/>
              <a:gd name="T24" fmla="*/ 156 w 333"/>
              <a:gd name="T25" fmla="*/ 293 h 322"/>
              <a:gd name="T26" fmla="*/ 202 w 333"/>
              <a:gd name="T27" fmla="*/ 293 h 322"/>
              <a:gd name="T28" fmla="*/ 202 w 333"/>
              <a:gd name="T29" fmla="*/ 322 h 322"/>
              <a:gd name="T30" fmla="*/ 217 w 333"/>
              <a:gd name="T31" fmla="*/ 322 h 322"/>
              <a:gd name="T32" fmla="*/ 285 w 333"/>
              <a:gd name="T33" fmla="*/ 271 h 322"/>
              <a:gd name="T34" fmla="*/ 326 w 333"/>
              <a:gd name="T35" fmla="*/ 259 h 322"/>
              <a:gd name="T36" fmla="*/ 333 w 333"/>
              <a:gd name="T37" fmla="*/ 252 h 322"/>
              <a:gd name="T38" fmla="*/ 314 w 333"/>
              <a:gd name="T39" fmla="*/ 23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3" h="322">
                <a:moveTo>
                  <a:pt x="10" y="79"/>
                </a:moveTo>
                <a:lnTo>
                  <a:pt x="0" y="97"/>
                </a:lnTo>
                <a:lnTo>
                  <a:pt x="1" y="109"/>
                </a:lnTo>
                <a:lnTo>
                  <a:pt x="13" y="116"/>
                </a:lnTo>
                <a:lnTo>
                  <a:pt x="39" y="108"/>
                </a:lnTo>
                <a:lnTo>
                  <a:pt x="66" y="72"/>
                </a:lnTo>
                <a:lnTo>
                  <a:pt x="127" y="48"/>
                </a:lnTo>
                <a:lnTo>
                  <a:pt x="156" y="0"/>
                </a:lnTo>
                <a:lnTo>
                  <a:pt x="10" y="79"/>
                </a:lnTo>
                <a:close/>
                <a:moveTo>
                  <a:pt x="314" y="234"/>
                </a:moveTo>
                <a:lnTo>
                  <a:pt x="221" y="242"/>
                </a:lnTo>
                <a:lnTo>
                  <a:pt x="170" y="271"/>
                </a:lnTo>
                <a:lnTo>
                  <a:pt x="156" y="293"/>
                </a:lnTo>
                <a:lnTo>
                  <a:pt x="202" y="293"/>
                </a:lnTo>
                <a:lnTo>
                  <a:pt x="202" y="322"/>
                </a:lnTo>
                <a:lnTo>
                  <a:pt x="217" y="322"/>
                </a:lnTo>
                <a:lnTo>
                  <a:pt x="285" y="271"/>
                </a:lnTo>
                <a:lnTo>
                  <a:pt x="326" y="259"/>
                </a:lnTo>
                <a:lnTo>
                  <a:pt x="333" y="252"/>
                </a:lnTo>
                <a:lnTo>
                  <a:pt x="314" y="234"/>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81">
            <a:extLst>
              <a:ext uri="{FF2B5EF4-FFF2-40B4-BE49-F238E27FC236}">
                <a16:creationId xmlns:a16="http://schemas.microsoft.com/office/drawing/2014/main" id="{7B1EE31B-9A2B-83AC-85E6-E42C04E47FE1}"/>
              </a:ext>
            </a:extLst>
          </p:cNvPr>
          <p:cNvSpPr>
            <a:spLocks/>
          </p:cNvSpPr>
          <p:nvPr/>
        </p:nvSpPr>
        <p:spPr bwMode="auto">
          <a:xfrm>
            <a:off x="13227841" y="6347465"/>
            <a:ext cx="153131" cy="182650"/>
          </a:xfrm>
          <a:custGeom>
            <a:avLst/>
            <a:gdLst>
              <a:gd name="T0" fmla="*/ 22 w 83"/>
              <a:gd name="T1" fmla="*/ 0 h 99"/>
              <a:gd name="T2" fmla="*/ 68 w 83"/>
              <a:gd name="T3" fmla="*/ 0 h 99"/>
              <a:gd name="T4" fmla="*/ 68 w 83"/>
              <a:gd name="T5" fmla="*/ 29 h 99"/>
              <a:gd name="T6" fmla="*/ 83 w 83"/>
              <a:gd name="T7" fmla="*/ 29 h 99"/>
              <a:gd name="T8" fmla="*/ 41 w 83"/>
              <a:gd name="T9" fmla="*/ 99 h 99"/>
              <a:gd name="T10" fmla="*/ 29 w 83"/>
              <a:gd name="T11" fmla="*/ 58 h 99"/>
              <a:gd name="T12" fmla="*/ 0 w 83"/>
              <a:gd name="T13" fmla="*/ 51 h 99"/>
              <a:gd name="T14" fmla="*/ 0 w 83"/>
              <a:gd name="T15" fmla="*/ 15 h 99"/>
              <a:gd name="T16" fmla="*/ 22 w 83"/>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9">
                <a:moveTo>
                  <a:pt x="22" y="0"/>
                </a:moveTo>
                <a:lnTo>
                  <a:pt x="68" y="0"/>
                </a:lnTo>
                <a:lnTo>
                  <a:pt x="68" y="29"/>
                </a:lnTo>
                <a:lnTo>
                  <a:pt x="83" y="29"/>
                </a:lnTo>
                <a:lnTo>
                  <a:pt x="41" y="99"/>
                </a:lnTo>
                <a:lnTo>
                  <a:pt x="29" y="58"/>
                </a:lnTo>
                <a:lnTo>
                  <a:pt x="0" y="51"/>
                </a:lnTo>
                <a:lnTo>
                  <a:pt x="0" y="15"/>
                </a:lnTo>
                <a:lnTo>
                  <a:pt x="22" y="0"/>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82">
            <a:extLst>
              <a:ext uri="{FF2B5EF4-FFF2-40B4-BE49-F238E27FC236}">
                <a16:creationId xmlns:a16="http://schemas.microsoft.com/office/drawing/2014/main" id="{361F56C5-76EB-D9F6-9EAB-BEAEAB85539C}"/>
              </a:ext>
            </a:extLst>
          </p:cNvPr>
          <p:cNvSpPr>
            <a:spLocks/>
          </p:cNvSpPr>
          <p:nvPr/>
        </p:nvSpPr>
        <p:spPr bwMode="auto">
          <a:xfrm>
            <a:off x="13067332" y="6384364"/>
            <a:ext cx="226928" cy="487064"/>
          </a:xfrm>
          <a:custGeom>
            <a:avLst/>
            <a:gdLst>
              <a:gd name="T0" fmla="*/ 0 w 123"/>
              <a:gd name="T1" fmla="*/ 264 h 264"/>
              <a:gd name="T2" fmla="*/ 2 w 123"/>
              <a:gd name="T3" fmla="*/ 179 h 264"/>
              <a:gd name="T4" fmla="*/ 29 w 123"/>
              <a:gd name="T5" fmla="*/ 179 h 264"/>
              <a:gd name="T6" fmla="*/ 29 w 123"/>
              <a:gd name="T7" fmla="*/ 150 h 264"/>
              <a:gd name="T8" fmla="*/ 14 w 123"/>
              <a:gd name="T9" fmla="*/ 150 h 264"/>
              <a:gd name="T10" fmla="*/ 14 w 123"/>
              <a:gd name="T11" fmla="*/ 65 h 264"/>
              <a:gd name="T12" fmla="*/ 22 w 123"/>
              <a:gd name="T13" fmla="*/ 41 h 264"/>
              <a:gd name="T14" fmla="*/ 80 w 123"/>
              <a:gd name="T15" fmla="*/ 0 h 264"/>
              <a:gd name="T16" fmla="*/ 82 w 123"/>
              <a:gd name="T17" fmla="*/ 33 h 264"/>
              <a:gd name="T18" fmla="*/ 106 w 123"/>
              <a:gd name="T19" fmla="*/ 40 h 264"/>
              <a:gd name="T20" fmla="*/ 106 w 123"/>
              <a:gd name="T21" fmla="*/ 65 h 264"/>
              <a:gd name="T22" fmla="*/ 123 w 123"/>
              <a:gd name="T23" fmla="*/ 79 h 264"/>
              <a:gd name="T24" fmla="*/ 121 w 123"/>
              <a:gd name="T25" fmla="*/ 99 h 264"/>
              <a:gd name="T26" fmla="*/ 97 w 123"/>
              <a:gd name="T27" fmla="*/ 99 h 264"/>
              <a:gd name="T28" fmla="*/ 97 w 123"/>
              <a:gd name="T29" fmla="*/ 121 h 264"/>
              <a:gd name="T30" fmla="*/ 70 w 123"/>
              <a:gd name="T31" fmla="*/ 123 h 264"/>
              <a:gd name="T32" fmla="*/ 70 w 123"/>
              <a:gd name="T33" fmla="*/ 262 h 264"/>
              <a:gd name="T34" fmla="*/ 0 w 123"/>
              <a:gd name="T35"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 h="264">
                <a:moveTo>
                  <a:pt x="0" y="264"/>
                </a:moveTo>
                <a:lnTo>
                  <a:pt x="2" y="179"/>
                </a:lnTo>
                <a:lnTo>
                  <a:pt x="29" y="179"/>
                </a:lnTo>
                <a:lnTo>
                  <a:pt x="29" y="150"/>
                </a:lnTo>
                <a:lnTo>
                  <a:pt x="14" y="150"/>
                </a:lnTo>
                <a:lnTo>
                  <a:pt x="14" y="65"/>
                </a:lnTo>
                <a:lnTo>
                  <a:pt x="22" y="41"/>
                </a:lnTo>
                <a:lnTo>
                  <a:pt x="80" y="0"/>
                </a:lnTo>
                <a:lnTo>
                  <a:pt x="82" y="33"/>
                </a:lnTo>
                <a:lnTo>
                  <a:pt x="106" y="40"/>
                </a:lnTo>
                <a:lnTo>
                  <a:pt x="106" y="65"/>
                </a:lnTo>
                <a:lnTo>
                  <a:pt x="123" y="79"/>
                </a:lnTo>
                <a:lnTo>
                  <a:pt x="121" y="99"/>
                </a:lnTo>
                <a:lnTo>
                  <a:pt x="97" y="99"/>
                </a:lnTo>
                <a:lnTo>
                  <a:pt x="97" y="121"/>
                </a:lnTo>
                <a:lnTo>
                  <a:pt x="70" y="123"/>
                </a:lnTo>
                <a:lnTo>
                  <a:pt x="70" y="262"/>
                </a:lnTo>
                <a:lnTo>
                  <a:pt x="0" y="264"/>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83">
            <a:extLst>
              <a:ext uri="{FF2B5EF4-FFF2-40B4-BE49-F238E27FC236}">
                <a16:creationId xmlns:a16="http://schemas.microsoft.com/office/drawing/2014/main" id="{7C4AC0D5-033C-AD35-0CB1-0A4713E7190C}"/>
              </a:ext>
            </a:extLst>
          </p:cNvPr>
          <p:cNvSpPr>
            <a:spLocks/>
          </p:cNvSpPr>
          <p:nvPr/>
        </p:nvSpPr>
        <p:spPr bwMode="auto">
          <a:xfrm>
            <a:off x="12698344" y="6504284"/>
            <a:ext cx="422492" cy="416956"/>
          </a:xfrm>
          <a:custGeom>
            <a:avLst/>
            <a:gdLst>
              <a:gd name="T0" fmla="*/ 200 w 229"/>
              <a:gd name="T1" fmla="*/ 226 h 226"/>
              <a:gd name="T2" fmla="*/ 117 w 229"/>
              <a:gd name="T3" fmla="*/ 225 h 226"/>
              <a:gd name="T4" fmla="*/ 117 w 229"/>
              <a:gd name="T5" fmla="*/ 170 h 226"/>
              <a:gd name="T6" fmla="*/ 34 w 229"/>
              <a:gd name="T7" fmla="*/ 170 h 226"/>
              <a:gd name="T8" fmla="*/ 34 w 229"/>
              <a:gd name="T9" fmla="*/ 141 h 226"/>
              <a:gd name="T10" fmla="*/ 6 w 229"/>
              <a:gd name="T11" fmla="*/ 141 h 226"/>
              <a:gd name="T12" fmla="*/ 6 w 229"/>
              <a:gd name="T13" fmla="*/ 85 h 226"/>
              <a:gd name="T14" fmla="*/ 0 w 229"/>
              <a:gd name="T15" fmla="*/ 85 h 226"/>
              <a:gd name="T16" fmla="*/ 22 w 229"/>
              <a:gd name="T17" fmla="*/ 68 h 226"/>
              <a:gd name="T18" fmla="*/ 112 w 229"/>
              <a:gd name="T19" fmla="*/ 60 h 226"/>
              <a:gd name="T20" fmla="*/ 149 w 229"/>
              <a:gd name="T21" fmla="*/ 36 h 226"/>
              <a:gd name="T22" fmla="*/ 170 w 229"/>
              <a:gd name="T23" fmla="*/ 12 h 226"/>
              <a:gd name="T24" fmla="*/ 198 w 229"/>
              <a:gd name="T25" fmla="*/ 10 h 226"/>
              <a:gd name="T26" fmla="*/ 214 w 229"/>
              <a:gd name="T27" fmla="*/ 0 h 226"/>
              <a:gd name="T28" fmla="*/ 214 w 229"/>
              <a:gd name="T29" fmla="*/ 85 h 226"/>
              <a:gd name="T30" fmla="*/ 229 w 229"/>
              <a:gd name="T31" fmla="*/ 85 h 226"/>
              <a:gd name="T32" fmla="*/ 229 w 229"/>
              <a:gd name="T33" fmla="*/ 114 h 226"/>
              <a:gd name="T34" fmla="*/ 202 w 229"/>
              <a:gd name="T35" fmla="*/ 114 h 226"/>
              <a:gd name="T36" fmla="*/ 200 w 229"/>
              <a:gd name="T37" fmla="*/ 199 h 226"/>
              <a:gd name="T38" fmla="*/ 200 w 229"/>
              <a:gd name="T39"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9" h="226">
                <a:moveTo>
                  <a:pt x="200" y="226"/>
                </a:moveTo>
                <a:lnTo>
                  <a:pt x="117" y="225"/>
                </a:lnTo>
                <a:lnTo>
                  <a:pt x="117" y="170"/>
                </a:lnTo>
                <a:lnTo>
                  <a:pt x="34" y="170"/>
                </a:lnTo>
                <a:lnTo>
                  <a:pt x="34" y="141"/>
                </a:lnTo>
                <a:lnTo>
                  <a:pt x="6" y="141"/>
                </a:lnTo>
                <a:lnTo>
                  <a:pt x="6" y="85"/>
                </a:lnTo>
                <a:lnTo>
                  <a:pt x="0" y="85"/>
                </a:lnTo>
                <a:lnTo>
                  <a:pt x="22" y="68"/>
                </a:lnTo>
                <a:lnTo>
                  <a:pt x="112" y="60"/>
                </a:lnTo>
                <a:lnTo>
                  <a:pt x="149" y="36"/>
                </a:lnTo>
                <a:lnTo>
                  <a:pt x="170" y="12"/>
                </a:lnTo>
                <a:lnTo>
                  <a:pt x="198" y="10"/>
                </a:lnTo>
                <a:lnTo>
                  <a:pt x="214" y="0"/>
                </a:lnTo>
                <a:lnTo>
                  <a:pt x="214" y="85"/>
                </a:lnTo>
                <a:lnTo>
                  <a:pt x="229" y="85"/>
                </a:lnTo>
                <a:lnTo>
                  <a:pt x="229" y="114"/>
                </a:lnTo>
                <a:lnTo>
                  <a:pt x="202" y="114"/>
                </a:lnTo>
                <a:lnTo>
                  <a:pt x="200" y="199"/>
                </a:lnTo>
                <a:lnTo>
                  <a:pt x="200" y="226"/>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84">
            <a:extLst>
              <a:ext uri="{FF2B5EF4-FFF2-40B4-BE49-F238E27FC236}">
                <a16:creationId xmlns:a16="http://schemas.microsoft.com/office/drawing/2014/main" id="{C08BC20C-383C-3469-85DC-D2DF2B27CBC2}"/>
              </a:ext>
            </a:extLst>
          </p:cNvPr>
          <p:cNvSpPr>
            <a:spLocks/>
          </p:cNvSpPr>
          <p:nvPr/>
        </p:nvSpPr>
        <p:spPr bwMode="auto">
          <a:xfrm>
            <a:off x="13196478" y="6554098"/>
            <a:ext cx="285966" cy="313640"/>
          </a:xfrm>
          <a:custGeom>
            <a:avLst/>
            <a:gdLst>
              <a:gd name="T0" fmla="*/ 0 w 155"/>
              <a:gd name="T1" fmla="*/ 170 h 170"/>
              <a:gd name="T2" fmla="*/ 0 w 155"/>
              <a:gd name="T3" fmla="*/ 31 h 170"/>
              <a:gd name="T4" fmla="*/ 27 w 155"/>
              <a:gd name="T5" fmla="*/ 29 h 170"/>
              <a:gd name="T6" fmla="*/ 27 w 155"/>
              <a:gd name="T7" fmla="*/ 7 h 170"/>
              <a:gd name="T8" fmla="*/ 51 w 155"/>
              <a:gd name="T9" fmla="*/ 7 h 170"/>
              <a:gd name="T10" fmla="*/ 44 w 155"/>
              <a:gd name="T11" fmla="*/ 31 h 170"/>
              <a:gd name="T12" fmla="*/ 51 w 155"/>
              <a:gd name="T13" fmla="*/ 48 h 170"/>
              <a:gd name="T14" fmla="*/ 110 w 155"/>
              <a:gd name="T15" fmla="*/ 0 h 170"/>
              <a:gd name="T16" fmla="*/ 109 w 155"/>
              <a:gd name="T17" fmla="*/ 16 h 170"/>
              <a:gd name="T18" fmla="*/ 141 w 155"/>
              <a:gd name="T19" fmla="*/ 12 h 170"/>
              <a:gd name="T20" fmla="*/ 141 w 155"/>
              <a:gd name="T21" fmla="*/ 60 h 170"/>
              <a:gd name="T22" fmla="*/ 155 w 155"/>
              <a:gd name="T23" fmla="*/ 60 h 170"/>
              <a:gd name="T24" fmla="*/ 153 w 155"/>
              <a:gd name="T25" fmla="*/ 87 h 170"/>
              <a:gd name="T26" fmla="*/ 126 w 155"/>
              <a:gd name="T27" fmla="*/ 87 h 170"/>
              <a:gd name="T28" fmla="*/ 124 w 155"/>
              <a:gd name="T29" fmla="*/ 170 h 170"/>
              <a:gd name="T30" fmla="*/ 0 w 155"/>
              <a:gd name="T3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70">
                <a:moveTo>
                  <a:pt x="0" y="170"/>
                </a:moveTo>
                <a:lnTo>
                  <a:pt x="0" y="31"/>
                </a:lnTo>
                <a:lnTo>
                  <a:pt x="27" y="29"/>
                </a:lnTo>
                <a:lnTo>
                  <a:pt x="27" y="7"/>
                </a:lnTo>
                <a:lnTo>
                  <a:pt x="51" y="7"/>
                </a:lnTo>
                <a:lnTo>
                  <a:pt x="44" y="31"/>
                </a:lnTo>
                <a:lnTo>
                  <a:pt x="51" y="48"/>
                </a:lnTo>
                <a:lnTo>
                  <a:pt x="110" y="0"/>
                </a:lnTo>
                <a:lnTo>
                  <a:pt x="109" y="16"/>
                </a:lnTo>
                <a:lnTo>
                  <a:pt x="141" y="12"/>
                </a:lnTo>
                <a:lnTo>
                  <a:pt x="141" y="60"/>
                </a:lnTo>
                <a:lnTo>
                  <a:pt x="155" y="60"/>
                </a:lnTo>
                <a:lnTo>
                  <a:pt x="153" y="87"/>
                </a:lnTo>
                <a:lnTo>
                  <a:pt x="126" y="87"/>
                </a:lnTo>
                <a:lnTo>
                  <a:pt x="124" y="170"/>
                </a:lnTo>
                <a:lnTo>
                  <a:pt x="0" y="170"/>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85">
            <a:extLst>
              <a:ext uri="{FF2B5EF4-FFF2-40B4-BE49-F238E27FC236}">
                <a16:creationId xmlns:a16="http://schemas.microsoft.com/office/drawing/2014/main" id="{5BB19A67-1E2F-05E5-F013-512931C9F768}"/>
              </a:ext>
            </a:extLst>
          </p:cNvPr>
          <p:cNvSpPr>
            <a:spLocks/>
          </p:cNvSpPr>
          <p:nvPr/>
        </p:nvSpPr>
        <p:spPr bwMode="auto">
          <a:xfrm>
            <a:off x="13425250" y="6576237"/>
            <a:ext cx="413267" cy="553482"/>
          </a:xfrm>
          <a:custGeom>
            <a:avLst/>
            <a:gdLst>
              <a:gd name="T0" fmla="*/ 112 w 224"/>
              <a:gd name="T1" fmla="*/ 298 h 300"/>
              <a:gd name="T2" fmla="*/ 112 w 224"/>
              <a:gd name="T3" fmla="*/ 216 h 300"/>
              <a:gd name="T4" fmla="*/ 2 w 224"/>
              <a:gd name="T5" fmla="*/ 215 h 300"/>
              <a:gd name="T6" fmla="*/ 0 w 224"/>
              <a:gd name="T7" fmla="*/ 158 h 300"/>
              <a:gd name="T8" fmla="*/ 2 w 224"/>
              <a:gd name="T9" fmla="*/ 75 h 300"/>
              <a:gd name="T10" fmla="*/ 29 w 224"/>
              <a:gd name="T11" fmla="*/ 75 h 300"/>
              <a:gd name="T12" fmla="*/ 31 w 224"/>
              <a:gd name="T13" fmla="*/ 48 h 300"/>
              <a:gd name="T14" fmla="*/ 17 w 224"/>
              <a:gd name="T15" fmla="*/ 48 h 300"/>
              <a:gd name="T16" fmla="*/ 17 w 224"/>
              <a:gd name="T17" fmla="*/ 0 h 300"/>
              <a:gd name="T18" fmla="*/ 48 w 224"/>
              <a:gd name="T19" fmla="*/ 0 h 300"/>
              <a:gd name="T20" fmla="*/ 100 w 224"/>
              <a:gd name="T21" fmla="*/ 24 h 300"/>
              <a:gd name="T22" fmla="*/ 167 w 224"/>
              <a:gd name="T23" fmla="*/ 131 h 300"/>
              <a:gd name="T24" fmla="*/ 224 w 224"/>
              <a:gd name="T25" fmla="*/ 133 h 300"/>
              <a:gd name="T26" fmla="*/ 224 w 224"/>
              <a:gd name="T27" fmla="*/ 243 h 300"/>
              <a:gd name="T28" fmla="*/ 197 w 224"/>
              <a:gd name="T29" fmla="*/ 243 h 300"/>
              <a:gd name="T30" fmla="*/ 194 w 224"/>
              <a:gd name="T31" fmla="*/ 300 h 300"/>
              <a:gd name="T32" fmla="*/ 167 w 224"/>
              <a:gd name="T33" fmla="*/ 300 h 300"/>
              <a:gd name="T34" fmla="*/ 112 w 224"/>
              <a:gd name="T35" fmla="*/ 29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300">
                <a:moveTo>
                  <a:pt x="112" y="298"/>
                </a:moveTo>
                <a:lnTo>
                  <a:pt x="112" y="216"/>
                </a:lnTo>
                <a:lnTo>
                  <a:pt x="2" y="215"/>
                </a:lnTo>
                <a:lnTo>
                  <a:pt x="0" y="158"/>
                </a:lnTo>
                <a:lnTo>
                  <a:pt x="2" y="75"/>
                </a:lnTo>
                <a:lnTo>
                  <a:pt x="29" y="75"/>
                </a:lnTo>
                <a:lnTo>
                  <a:pt x="31" y="48"/>
                </a:lnTo>
                <a:lnTo>
                  <a:pt x="17" y="48"/>
                </a:lnTo>
                <a:lnTo>
                  <a:pt x="17" y="0"/>
                </a:lnTo>
                <a:lnTo>
                  <a:pt x="48" y="0"/>
                </a:lnTo>
                <a:lnTo>
                  <a:pt x="100" y="24"/>
                </a:lnTo>
                <a:lnTo>
                  <a:pt x="167" y="131"/>
                </a:lnTo>
                <a:lnTo>
                  <a:pt x="224" y="133"/>
                </a:lnTo>
                <a:lnTo>
                  <a:pt x="224" y="243"/>
                </a:lnTo>
                <a:lnTo>
                  <a:pt x="197" y="243"/>
                </a:lnTo>
                <a:lnTo>
                  <a:pt x="194" y="300"/>
                </a:lnTo>
                <a:lnTo>
                  <a:pt x="167" y="300"/>
                </a:lnTo>
                <a:lnTo>
                  <a:pt x="112" y="298"/>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86">
            <a:extLst>
              <a:ext uri="{FF2B5EF4-FFF2-40B4-BE49-F238E27FC236}">
                <a16:creationId xmlns:a16="http://schemas.microsoft.com/office/drawing/2014/main" id="{DE389323-149E-6552-BC27-E949167DF245}"/>
              </a:ext>
            </a:extLst>
          </p:cNvPr>
          <p:cNvSpPr>
            <a:spLocks/>
          </p:cNvSpPr>
          <p:nvPr/>
        </p:nvSpPr>
        <p:spPr bwMode="auto">
          <a:xfrm>
            <a:off x="12484331" y="6661105"/>
            <a:ext cx="583001" cy="398507"/>
          </a:xfrm>
          <a:custGeom>
            <a:avLst/>
            <a:gdLst>
              <a:gd name="T0" fmla="*/ 316 w 316"/>
              <a:gd name="T1" fmla="*/ 216 h 216"/>
              <a:gd name="T2" fmla="*/ 291 w 316"/>
              <a:gd name="T3" fmla="*/ 203 h 216"/>
              <a:gd name="T4" fmla="*/ 107 w 316"/>
              <a:gd name="T5" fmla="*/ 152 h 216"/>
              <a:gd name="T6" fmla="*/ 66 w 316"/>
              <a:gd name="T7" fmla="*/ 140 h 216"/>
              <a:gd name="T8" fmla="*/ 65 w 316"/>
              <a:gd name="T9" fmla="*/ 131 h 216"/>
              <a:gd name="T10" fmla="*/ 59 w 316"/>
              <a:gd name="T11" fmla="*/ 123 h 216"/>
              <a:gd name="T12" fmla="*/ 54 w 316"/>
              <a:gd name="T13" fmla="*/ 106 h 216"/>
              <a:gd name="T14" fmla="*/ 44 w 316"/>
              <a:gd name="T15" fmla="*/ 85 h 216"/>
              <a:gd name="T16" fmla="*/ 34 w 316"/>
              <a:gd name="T17" fmla="*/ 85 h 216"/>
              <a:gd name="T18" fmla="*/ 31 w 316"/>
              <a:gd name="T19" fmla="*/ 80 h 216"/>
              <a:gd name="T20" fmla="*/ 24 w 316"/>
              <a:gd name="T21" fmla="*/ 80 h 216"/>
              <a:gd name="T22" fmla="*/ 24 w 316"/>
              <a:gd name="T23" fmla="*/ 73 h 216"/>
              <a:gd name="T24" fmla="*/ 20 w 316"/>
              <a:gd name="T25" fmla="*/ 72 h 216"/>
              <a:gd name="T26" fmla="*/ 5 w 316"/>
              <a:gd name="T27" fmla="*/ 75 h 216"/>
              <a:gd name="T28" fmla="*/ 0 w 316"/>
              <a:gd name="T29" fmla="*/ 65 h 216"/>
              <a:gd name="T30" fmla="*/ 87 w 316"/>
              <a:gd name="T31" fmla="*/ 29 h 216"/>
              <a:gd name="T32" fmla="*/ 116 w 316"/>
              <a:gd name="T33" fmla="*/ 0 h 216"/>
              <a:gd name="T34" fmla="*/ 122 w 316"/>
              <a:gd name="T35" fmla="*/ 0 h 216"/>
              <a:gd name="T36" fmla="*/ 122 w 316"/>
              <a:gd name="T37" fmla="*/ 56 h 216"/>
              <a:gd name="T38" fmla="*/ 150 w 316"/>
              <a:gd name="T39" fmla="*/ 56 h 216"/>
              <a:gd name="T40" fmla="*/ 150 w 316"/>
              <a:gd name="T41" fmla="*/ 85 h 216"/>
              <a:gd name="T42" fmla="*/ 233 w 316"/>
              <a:gd name="T43" fmla="*/ 85 h 216"/>
              <a:gd name="T44" fmla="*/ 233 w 316"/>
              <a:gd name="T45" fmla="*/ 140 h 216"/>
              <a:gd name="T46" fmla="*/ 316 w 316"/>
              <a:gd name="T47" fmla="*/ 141 h 216"/>
              <a:gd name="T48" fmla="*/ 316 w 316"/>
              <a:gd name="T4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6" h="216">
                <a:moveTo>
                  <a:pt x="316" y="216"/>
                </a:moveTo>
                <a:lnTo>
                  <a:pt x="291" y="203"/>
                </a:lnTo>
                <a:lnTo>
                  <a:pt x="107" y="152"/>
                </a:lnTo>
                <a:lnTo>
                  <a:pt x="66" y="140"/>
                </a:lnTo>
                <a:lnTo>
                  <a:pt x="65" y="131"/>
                </a:lnTo>
                <a:lnTo>
                  <a:pt x="59" y="123"/>
                </a:lnTo>
                <a:lnTo>
                  <a:pt x="54" y="106"/>
                </a:lnTo>
                <a:lnTo>
                  <a:pt x="44" y="85"/>
                </a:lnTo>
                <a:lnTo>
                  <a:pt x="34" y="85"/>
                </a:lnTo>
                <a:lnTo>
                  <a:pt x="31" y="80"/>
                </a:lnTo>
                <a:lnTo>
                  <a:pt x="24" y="80"/>
                </a:lnTo>
                <a:lnTo>
                  <a:pt x="24" y="73"/>
                </a:lnTo>
                <a:lnTo>
                  <a:pt x="20" y="72"/>
                </a:lnTo>
                <a:lnTo>
                  <a:pt x="5" y="75"/>
                </a:lnTo>
                <a:lnTo>
                  <a:pt x="0" y="65"/>
                </a:lnTo>
                <a:lnTo>
                  <a:pt x="87" y="29"/>
                </a:lnTo>
                <a:lnTo>
                  <a:pt x="116" y="0"/>
                </a:lnTo>
                <a:lnTo>
                  <a:pt x="122" y="0"/>
                </a:lnTo>
                <a:lnTo>
                  <a:pt x="122" y="56"/>
                </a:lnTo>
                <a:lnTo>
                  <a:pt x="150" y="56"/>
                </a:lnTo>
                <a:lnTo>
                  <a:pt x="150" y="85"/>
                </a:lnTo>
                <a:lnTo>
                  <a:pt x="233" y="85"/>
                </a:lnTo>
                <a:lnTo>
                  <a:pt x="233" y="140"/>
                </a:lnTo>
                <a:lnTo>
                  <a:pt x="316" y="141"/>
                </a:lnTo>
                <a:lnTo>
                  <a:pt x="316" y="216"/>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87">
            <a:extLst>
              <a:ext uri="{FF2B5EF4-FFF2-40B4-BE49-F238E27FC236}">
                <a16:creationId xmlns:a16="http://schemas.microsoft.com/office/drawing/2014/main" id="{1141AF9E-5864-0DF4-D2E1-606DDB060A6C}"/>
              </a:ext>
            </a:extLst>
          </p:cNvPr>
          <p:cNvSpPr>
            <a:spLocks/>
          </p:cNvSpPr>
          <p:nvPr/>
        </p:nvSpPr>
        <p:spPr bwMode="auto">
          <a:xfrm>
            <a:off x="13067332" y="6867738"/>
            <a:ext cx="361608" cy="295190"/>
          </a:xfrm>
          <a:custGeom>
            <a:avLst/>
            <a:gdLst>
              <a:gd name="T0" fmla="*/ 14 w 196"/>
              <a:gd name="T1" fmla="*/ 113 h 160"/>
              <a:gd name="T2" fmla="*/ 0 w 196"/>
              <a:gd name="T3" fmla="*/ 104 h 160"/>
              <a:gd name="T4" fmla="*/ 0 w 196"/>
              <a:gd name="T5" fmla="*/ 29 h 160"/>
              <a:gd name="T6" fmla="*/ 0 w 196"/>
              <a:gd name="T7" fmla="*/ 2 h 160"/>
              <a:gd name="T8" fmla="*/ 70 w 196"/>
              <a:gd name="T9" fmla="*/ 0 h 160"/>
              <a:gd name="T10" fmla="*/ 194 w 196"/>
              <a:gd name="T11" fmla="*/ 0 h 160"/>
              <a:gd name="T12" fmla="*/ 196 w 196"/>
              <a:gd name="T13" fmla="*/ 57 h 160"/>
              <a:gd name="T14" fmla="*/ 196 w 196"/>
              <a:gd name="T15" fmla="*/ 160 h 160"/>
              <a:gd name="T16" fmla="*/ 187 w 196"/>
              <a:gd name="T17" fmla="*/ 157 h 160"/>
              <a:gd name="T18" fmla="*/ 180 w 196"/>
              <a:gd name="T19" fmla="*/ 152 h 160"/>
              <a:gd name="T20" fmla="*/ 172 w 196"/>
              <a:gd name="T21" fmla="*/ 153 h 160"/>
              <a:gd name="T22" fmla="*/ 163 w 196"/>
              <a:gd name="T23" fmla="*/ 147 h 160"/>
              <a:gd name="T24" fmla="*/ 153 w 196"/>
              <a:gd name="T25" fmla="*/ 148 h 160"/>
              <a:gd name="T26" fmla="*/ 148 w 196"/>
              <a:gd name="T27" fmla="*/ 147 h 160"/>
              <a:gd name="T28" fmla="*/ 138 w 196"/>
              <a:gd name="T29" fmla="*/ 138 h 160"/>
              <a:gd name="T30" fmla="*/ 129 w 196"/>
              <a:gd name="T31" fmla="*/ 142 h 160"/>
              <a:gd name="T32" fmla="*/ 119 w 196"/>
              <a:gd name="T33" fmla="*/ 136 h 160"/>
              <a:gd name="T34" fmla="*/ 112 w 196"/>
              <a:gd name="T35" fmla="*/ 136 h 160"/>
              <a:gd name="T36" fmla="*/ 111 w 196"/>
              <a:gd name="T37" fmla="*/ 133 h 160"/>
              <a:gd name="T38" fmla="*/ 106 w 196"/>
              <a:gd name="T39" fmla="*/ 131 h 160"/>
              <a:gd name="T40" fmla="*/ 97 w 196"/>
              <a:gd name="T41" fmla="*/ 131 h 160"/>
              <a:gd name="T42" fmla="*/ 92 w 196"/>
              <a:gd name="T43" fmla="*/ 133 h 160"/>
              <a:gd name="T44" fmla="*/ 87 w 196"/>
              <a:gd name="T45" fmla="*/ 131 h 160"/>
              <a:gd name="T46" fmla="*/ 83 w 196"/>
              <a:gd name="T47" fmla="*/ 138 h 160"/>
              <a:gd name="T48" fmla="*/ 77 w 196"/>
              <a:gd name="T49" fmla="*/ 138 h 160"/>
              <a:gd name="T50" fmla="*/ 70 w 196"/>
              <a:gd name="T51" fmla="*/ 130 h 160"/>
              <a:gd name="T52" fmla="*/ 63 w 196"/>
              <a:gd name="T53" fmla="*/ 131 h 160"/>
              <a:gd name="T54" fmla="*/ 58 w 196"/>
              <a:gd name="T55" fmla="*/ 128 h 160"/>
              <a:gd name="T56" fmla="*/ 48 w 196"/>
              <a:gd name="T57" fmla="*/ 130 h 160"/>
              <a:gd name="T58" fmla="*/ 46 w 196"/>
              <a:gd name="T59" fmla="*/ 126 h 160"/>
              <a:gd name="T60" fmla="*/ 43 w 196"/>
              <a:gd name="T61" fmla="*/ 125 h 160"/>
              <a:gd name="T62" fmla="*/ 41 w 196"/>
              <a:gd name="T63" fmla="*/ 128 h 160"/>
              <a:gd name="T64" fmla="*/ 14 w 196"/>
              <a:gd name="T65" fmla="*/ 1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 h="160">
                <a:moveTo>
                  <a:pt x="14" y="113"/>
                </a:moveTo>
                <a:lnTo>
                  <a:pt x="0" y="104"/>
                </a:lnTo>
                <a:lnTo>
                  <a:pt x="0" y="29"/>
                </a:lnTo>
                <a:lnTo>
                  <a:pt x="0" y="2"/>
                </a:lnTo>
                <a:lnTo>
                  <a:pt x="70" y="0"/>
                </a:lnTo>
                <a:lnTo>
                  <a:pt x="194" y="0"/>
                </a:lnTo>
                <a:lnTo>
                  <a:pt x="196" y="57"/>
                </a:lnTo>
                <a:lnTo>
                  <a:pt x="196" y="160"/>
                </a:lnTo>
                <a:lnTo>
                  <a:pt x="187" y="157"/>
                </a:lnTo>
                <a:lnTo>
                  <a:pt x="180" y="152"/>
                </a:lnTo>
                <a:lnTo>
                  <a:pt x="172" y="153"/>
                </a:lnTo>
                <a:lnTo>
                  <a:pt x="163" y="147"/>
                </a:lnTo>
                <a:lnTo>
                  <a:pt x="153" y="148"/>
                </a:lnTo>
                <a:lnTo>
                  <a:pt x="148" y="147"/>
                </a:lnTo>
                <a:lnTo>
                  <a:pt x="138" y="138"/>
                </a:lnTo>
                <a:lnTo>
                  <a:pt x="129" y="142"/>
                </a:lnTo>
                <a:lnTo>
                  <a:pt x="119" y="136"/>
                </a:lnTo>
                <a:lnTo>
                  <a:pt x="112" y="136"/>
                </a:lnTo>
                <a:lnTo>
                  <a:pt x="111" y="133"/>
                </a:lnTo>
                <a:lnTo>
                  <a:pt x="106" y="131"/>
                </a:lnTo>
                <a:lnTo>
                  <a:pt x="97" y="131"/>
                </a:lnTo>
                <a:lnTo>
                  <a:pt x="92" y="133"/>
                </a:lnTo>
                <a:lnTo>
                  <a:pt x="87" y="131"/>
                </a:lnTo>
                <a:lnTo>
                  <a:pt x="83" y="138"/>
                </a:lnTo>
                <a:lnTo>
                  <a:pt x="77" y="138"/>
                </a:lnTo>
                <a:lnTo>
                  <a:pt x="70" y="130"/>
                </a:lnTo>
                <a:lnTo>
                  <a:pt x="63" y="131"/>
                </a:lnTo>
                <a:lnTo>
                  <a:pt x="58" y="128"/>
                </a:lnTo>
                <a:lnTo>
                  <a:pt x="48" y="130"/>
                </a:lnTo>
                <a:lnTo>
                  <a:pt x="46" y="126"/>
                </a:lnTo>
                <a:lnTo>
                  <a:pt x="43" y="125"/>
                </a:lnTo>
                <a:lnTo>
                  <a:pt x="41" y="128"/>
                </a:lnTo>
                <a:lnTo>
                  <a:pt x="14" y="113"/>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88">
            <a:extLst>
              <a:ext uri="{FF2B5EF4-FFF2-40B4-BE49-F238E27FC236}">
                <a16:creationId xmlns:a16="http://schemas.microsoft.com/office/drawing/2014/main" id="{993019F9-2768-9F1E-690C-594818FFD5A6}"/>
              </a:ext>
            </a:extLst>
          </p:cNvPr>
          <p:cNvSpPr>
            <a:spLocks/>
          </p:cNvSpPr>
          <p:nvPr/>
        </p:nvSpPr>
        <p:spPr bwMode="auto">
          <a:xfrm>
            <a:off x="13419715" y="6972899"/>
            <a:ext cx="212169" cy="309950"/>
          </a:xfrm>
          <a:custGeom>
            <a:avLst/>
            <a:gdLst>
              <a:gd name="T0" fmla="*/ 64 w 115"/>
              <a:gd name="T1" fmla="*/ 168 h 168"/>
              <a:gd name="T2" fmla="*/ 57 w 115"/>
              <a:gd name="T3" fmla="*/ 159 h 168"/>
              <a:gd name="T4" fmla="*/ 35 w 115"/>
              <a:gd name="T5" fmla="*/ 154 h 168"/>
              <a:gd name="T6" fmla="*/ 32 w 115"/>
              <a:gd name="T7" fmla="*/ 146 h 168"/>
              <a:gd name="T8" fmla="*/ 18 w 115"/>
              <a:gd name="T9" fmla="*/ 147 h 168"/>
              <a:gd name="T10" fmla="*/ 10 w 115"/>
              <a:gd name="T11" fmla="*/ 146 h 168"/>
              <a:gd name="T12" fmla="*/ 0 w 115"/>
              <a:gd name="T13" fmla="*/ 137 h 168"/>
              <a:gd name="T14" fmla="*/ 1 w 115"/>
              <a:gd name="T15" fmla="*/ 132 h 168"/>
              <a:gd name="T16" fmla="*/ 15 w 115"/>
              <a:gd name="T17" fmla="*/ 120 h 168"/>
              <a:gd name="T18" fmla="*/ 8 w 115"/>
              <a:gd name="T19" fmla="*/ 115 h 168"/>
              <a:gd name="T20" fmla="*/ 8 w 115"/>
              <a:gd name="T21" fmla="*/ 105 h 168"/>
              <a:gd name="T22" fmla="*/ 5 w 115"/>
              <a:gd name="T23" fmla="*/ 103 h 168"/>
              <a:gd name="T24" fmla="*/ 5 w 115"/>
              <a:gd name="T25" fmla="*/ 0 h 168"/>
              <a:gd name="T26" fmla="*/ 115 w 115"/>
              <a:gd name="T27" fmla="*/ 1 h 168"/>
              <a:gd name="T28" fmla="*/ 115 w 115"/>
              <a:gd name="T29" fmla="*/ 83 h 168"/>
              <a:gd name="T30" fmla="*/ 113 w 115"/>
              <a:gd name="T31" fmla="*/ 112 h 168"/>
              <a:gd name="T32" fmla="*/ 98 w 115"/>
              <a:gd name="T33" fmla="*/ 112 h 168"/>
              <a:gd name="T34" fmla="*/ 96 w 115"/>
              <a:gd name="T35" fmla="*/ 168 h 168"/>
              <a:gd name="T36" fmla="*/ 64 w 115"/>
              <a:gd name="T3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168">
                <a:moveTo>
                  <a:pt x="64" y="168"/>
                </a:moveTo>
                <a:lnTo>
                  <a:pt x="57" y="159"/>
                </a:lnTo>
                <a:lnTo>
                  <a:pt x="35" y="154"/>
                </a:lnTo>
                <a:lnTo>
                  <a:pt x="32" y="146"/>
                </a:lnTo>
                <a:lnTo>
                  <a:pt x="18" y="147"/>
                </a:lnTo>
                <a:lnTo>
                  <a:pt x="10" y="146"/>
                </a:lnTo>
                <a:lnTo>
                  <a:pt x="0" y="137"/>
                </a:lnTo>
                <a:lnTo>
                  <a:pt x="1" y="132"/>
                </a:lnTo>
                <a:lnTo>
                  <a:pt x="15" y="120"/>
                </a:lnTo>
                <a:lnTo>
                  <a:pt x="8" y="115"/>
                </a:lnTo>
                <a:lnTo>
                  <a:pt x="8" y="105"/>
                </a:lnTo>
                <a:lnTo>
                  <a:pt x="5" y="103"/>
                </a:lnTo>
                <a:lnTo>
                  <a:pt x="5" y="0"/>
                </a:lnTo>
                <a:lnTo>
                  <a:pt x="115" y="1"/>
                </a:lnTo>
                <a:lnTo>
                  <a:pt x="115" y="83"/>
                </a:lnTo>
                <a:lnTo>
                  <a:pt x="113" y="112"/>
                </a:lnTo>
                <a:lnTo>
                  <a:pt x="98" y="112"/>
                </a:lnTo>
                <a:lnTo>
                  <a:pt x="96" y="168"/>
                </a:lnTo>
                <a:lnTo>
                  <a:pt x="64" y="168"/>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89">
            <a:extLst>
              <a:ext uri="{FF2B5EF4-FFF2-40B4-BE49-F238E27FC236}">
                <a16:creationId xmlns:a16="http://schemas.microsoft.com/office/drawing/2014/main" id="{4D8F50B9-D5A3-9B23-26DD-0E6AF5BF4701}"/>
              </a:ext>
            </a:extLst>
          </p:cNvPr>
          <p:cNvSpPr>
            <a:spLocks/>
          </p:cNvSpPr>
          <p:nvPr/>
        </p:nvSpPr>
        <p:spPr bwMode="auto">
          <a:xfrm>
            <a:off x="13733355" y="7024557"/>
            <a:ext cx="376368" cy="357918"/>
          </a:xfrm>
          <a:custGeom>
            <a:avLst/>
            <a:gdLst>
              <a:gd name="T0" fmla="*/ 202 w 204"/>
              <a:gd name="T1" fmla="*/ 128 h 194"/>
              <a:gd name="T2" fmla="*/ 187 w 204"/>
              <a:gd name="T3" fmla="*/ 131 h 194"/>
              <a:gd name="T4" fmla="*/ 188 w 204"/>
              <a:gd name="T5" fmla="*/ 140 h 194"/>
              <a:gd name="T6" fmla="*/ 176 w 204"/>
              <a:gd name="T7" fmla="*/ 145 h 194"/>
              <a:gd name="T8" fmla="*/ 164 w 204"/>
              <a:gd name="T9" fmla="*/ 172 h 194"/>
              <a:gd name="T10" fmla="*/ 153 w 204"/>
              <a:gd name="T11" fmla="*/ 164 h 194"/>
              <a:gd name="T12" fmla="*/ 149 w 204"/>
              <a:gd name="T13" fmla="*/ 150 h 194"/>
              <a:gd name="T14" fmla="*/ 175 w 204"/>
              <a:gd name="T15" fmla="*/ 111 h 194"/>
              <a:gd name="T16" fmla="*/ 134 w 204"/>
              <a:gd name="T17" fmla="*/ 108 h 194"/>
              <a:gd name="T18" fmla="*/ 103 w 204"/>
              <a:gd name="T19" fmla="*/ 143 h 194"/>
              <a:gd name="T20" fmla="*/ 54 w 204"/>
              <a:gd name="T21" fmla="*/ 148 h 194"/>
              <a:gd name="T22" fmla="*/ 23 w 204"/>
              <a:gd name="T23" fmla="*/ 194 h 194"/>
              <a:gd name="T24" fmla="*/ 10 w 204"/>
              <a:gd name="T25" fmla="*/ 194 h 194"/>
              <a:gd name="T26" fmla="*/ 10 w 204"/>
              <a:gd name="T27" fmla="*/ 84 h 194"/>
              <a:gd name="T28" fmla="*/ 1 w 204"/>
              <a:gd name="T29" fmla="*/ 84 h 194"/>
              <a:gd name="T30" fmla="*/ 0 w 204"/>
              <a:gd name="T31" fmla="*/ 57 h 194"/>
              <a:gd name="T32" fmla="*/ 27 w 204"/>
              <a:gd name="T33" fmla="*/ 57 h 194"/>
              <a:gd name="T34" fmla="*/ 30 w 204"/>
              <a:gd name="T35" fmla="*/ 0 h 194"/>
              <a:gd name="T36" fmla="*/ 57 w 204"/>
              <a:gd name="T37" fmla="*/ 0 h 194"/>
              <a:gd name="T38" fmla="*/ 168 w 204"/>
              <a:gd name="T39" fmla="*/ 0 h 194"/>
              <a:gd name="T40" fmla="*/ 197 w 204"/>
              <a:gd name="T41" fmla="*/ 0 h 194"/>
              <a:gd name="T42" fmla="*/ 195 w 204"/>
              <a:gd name="T43" fmla="*/ 84 h 194"/>
              <a:gd name="T44" fmla="*/ 204 w 204"/>
              <a:gd name="T45" fmla="*/ 84 h 194"/>
              <a:gd name="T46" fmla="*/ 202 w 204"/>
              <a:gd name="T47" fmla="*/ 12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194">
                <a:moveTo>
                  <a:pt x="202" y="128"/>
                </a:moveTo>
                <a:lnTo>
                  <a:pt x="187" y="131"/>
                </a:lnTo>
                <a:lnTo>
                  <a:pt x="188" y="140"/>
                </a:lnTo>
                <a:lnTo>
                  <a:pt x="176" y="145"/>
                </a:lnTo>
                <a:lnTo>
                  <a:pt x="164" y="172"/>
                </a:lnTo>
                <a:lnTo>
                  <a:pt x="153" y="164"/>
                </a:lnTo>
                <a:lnTo>
                  <a:pt x="149" y="150"/>
                </a:lnTo>
                <a:lnTo>
                  <a:pt x="175" y="111"/>
                </a:lnTo>
                <a:lnTo>
                  <a:pt x="134" y="108"/>
                </a:lnTo>
                <a:lnTo>
                  <a:pt x="103" y="143"/>
                </a:lnTo>
                <a:lnTo>
                  <a:pt x="54" y="148"/>
                </a:lnTo>
                <a:lnTo>
                  <a:pt x="23" y="194"/>
                </a:lnTo>
                <a:lnTo>
                  <a:pt x="10" y="194"/>
                </a:lnTo>
                <a:lnTo>
                  <a:pt x="10" y="84"/>
                </a:lnTo>
                <a:lnTo>
                  <a:pt x="1" y="84"/>
                </a:lnTo>
                <a:lnTo>
                  <a:pt x="0" y="57"/>
                </a:lnTo>
                <a:lnTo>
                  <a:pt x="27" y="57"/>
                </a:lnTo>
                <a:lnTo>
                  <a:pt x="30" y="0"/>
                </a:lnTo>
                <a:lnTo>
                  <a:pt x="57" y="0"/>
                </a:lnTo>
                <a:lnTo>
                  <a:pt x="168" y="0"/>
                </a:lnTo>
                <a:lnTo>
                  <a:pt x="197" y="0"/>
                </a:lnTo>
                <a:lnTo>
                  <a:pt x="195" y="84"/>
                </a:lnTo>
                <a:lnTo>
                  <a:pt x="204" y="84"/>
                </a:lnTo>
                <a:lnTo>
                  <a:pt x="202" y="128"/>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90">
            <a:extLst>
              <a:ext uri="{FF2B5EF4-FFF2-40B4-BE49-F238E27FC236}">
                <a16:creationId xmlns:a16="http://schemas.microsoft.com/office/drawing/2014/main" id="{409152D3-8D79-A679-85B0-198B65F2A460}"/>
              </a:ext>
            </a:extLst>
          </p:cNvPr>
          <p:cNvSpPr>
            <a:spLocks/>
          </p:cNvSpPr>
          <p:nvPr/>
        </p:nvSpPr>
        <p:spPr bwMode="auto">
          <a:xfrm>
            <a:off x="13523032" y="7126030"/>
            <a:ext cx="252757" cy="518429"/>
          </a:xfrm>
          <a:custGeom>
            <a:avLst/>
            <a:gdLst>
              <a:gd name="T0" fmla="*/ 8 w 137"/>
              <a:gd name="T1" fmla="*/ 85 h 281"/>
              <a:gd name="T2" fmla="*/ 40 w 137"/>
              <a:gd name="T3" fmla="*/ 85 h 281"/>
              <a:gd name="T4" fmla="*/ 42 w 137"/>
              <a:gd name="T5" fmla="*/ 29 h 281"/>
              <a:gd name="T6" fmla="*/ 57 w 137"/>
              <a:gd name="T7" fmla="*/ 29 h 281"/>
              <a:gd name="T8" fmla="*/ 59 w 137"/>
              <a:gd name="T9" fmla="*/ 0 h 281"/>
              <a:gd name="T10" fmla="*/ 114 w 137"/>
              <a:gd name="T11" fmla="*/ 2 h 281"/>
              <a:gd name="T12" fmla="*/ 115 w 137"/>
              <a:gd name="T13" fmla="*/ 29 h 281"/>
              <a:gd name="T14" fmla="*/ 124 w 137"/>
              <a:gd name="T15" fmla="*/ 29 h 281"/>
              <a:gd name="T16" fmla="*/ 124 w 137"/>
              <a:gd name="T17" fmla="*/ 139 h 281"/>
              <a:gd name="T18" fmla="*/ 137 w 137"/>
              <a:gd name="T19" fmla="*/ 139 h 281"/>
              <a:gd name="T20" fmla="*/ 122 w 137"/>
              <a:gd name="T21" fmla="*/ 180 h 281"/>
              <a:gd name="T22" fmla="*/ 66 w 137"/>
              <a:gd name="T23" fmla="*/ 264 h 281"/>
              <a:gd name="T24" fmla="*/ 64 w 137"/>
              <a:gd name="T25" fmla="*/ 281 h 281"/>
              <a:gd name="T26" fmla="*/ 46 w 137"/>
              <a:gd name="T27" fmla="*/ 270 h 281"/>
              <a:gd name="T28" fmla="*/ 34 w 137"/>
              <a:gd name="T29" fmla="*/ 258 h 281"/>
              <a:gd name="T30" fmla="*/ 32 w 137"/>
              <a:gd name="T31" fmla="*/ 252 h 281"/>
              <a:gd name="T32" fmla="*/ 35 w 137"/>
              <a:gd name="T33" fmla="*/ 248 h 281"/>
              <a:gd name="T34" fmla="*/ 35 w 137"/>
              <a:gd name="T35" fmla="*/ 240 h 281"/>
              <a:gd name="T36" fmla="*/ 39 w 137"/>
              <a:gd name="T37" fmla="*/ 236 h 281"/>
              <a:gd name="T38" fmla="*/ 39 w 137"/>
              <a:gd name="T39" fmla="*/ 228 h 281"/>
              <a:gd name="T40" fmla="*/ 52 w 137"/>
              <a:gd name="T41" fmla="*/ 204 h 281"/>
              <a:gd name="T42" fmla="*/ 52 w 137"/>
              <a:gd name="T43" fmla="*/ 201 h 281"/>
              <a:gd name="T44" fmla="*/ 42 w 137"/>
              <a:gd name="T45" fmla="*/ 190 h 281"/>
              <a:gd name="T46" fmla="*/ 27 w 137"/>
              <a:gd name="T47" fmla="*/ 202 h 281"/>
              <a:gd name="T48" fmla="*/ 12 w 137"/>
              <a:gd name="T49" fmla="*/ 201 h 281"/>
              <a:gd name="T50" fmla="*/ 8 w 137"/>
              <a:gd name="T51" fmla="*/ 206 h 281"/>
              <a:gd name="T52" fmla="*/ 3 w 137"/>
              <a:gd name="T53" fmla="*/ 197 h 281"/>
              <a:gd name="T54" fmla="*/ 3 w 137"/>
              <a:gd name="T55" fmla="*/ 197 h 281"/>
              <a:gd name="T56" fmla="*/ 1 w 137"/>
              <a:gd name="T57" fmla="*/ 201 h 281"/>
              <a:gd name="T58" fmla="*/ 0 w 137"/>
              <a:gd name="T59" fmla="*/ 199 h 281"/>
              <a:gd name="T60" fmla="*/ 6 w 137"/>
              <a:gd name="T61" fmla="*/ 187 h 281"/>
              <a:gd name="T62" fmla="*/ 5 w 137"/>
              <a:gd name="T63" fmla="*/ 173 h 281"/>
              <a:gd name="T64" fmla="*/ 15 w 137"/>
              <a:gd name="T65" fmla="*/ 167 h 281"/>
              <a:gd name="T66" fmla="*/ 20 w 137"/>
              <a:gd name="T67" fmla="*/ 156 h 281"/>
              <a:gd name="T68" fmla="*/ 17 w 137"/>
              <a:gd name="T69" fmla="*/ 143 h 281"/>
              <a:gd name="T70" fmla="*/ 12 w 137"/>
              <a:gd name="T71" fmla="*/ 134 h 281"/>
              <a:gd name="T72" fmla="*/ 20 w 137"/>
              <a:gd name="T73" fmla="*/ 134 h 281"/>
              <a:gd name="T74" fmla="*/ 23 w 137"/>
              <a:gd name="T75" fmla="*/ 124 h 281"/>
              <a:gd name="T76" fmla="*/ 23 w 137"/>
              <a:gd name="T77" fmla="*/ 121 h 281"/>
              <a:gd name="T78" fmla="*/ 13 w 137"/>
              <a:gd name="T79" fmla="*/ 107 h 281"/>
              <a:gd name="T80" fmla="*/ 13 w 137"/>
              <a:gd name="T81" fmla="*/ 104 h 281"/>
              <a:gd name="T82" fmla="*/ 22 w 137"/>
              <a:gd name="T83" fmla="*/ 100 h 281"/>
              <a:gd name="T84" fmla="*/ 22 w 137"/>
              <a:gd name="T85" fmla="*/ 99 h 281"/>
              <a:gd name="T86" fmla="*/ 17 w 137"/>
              <a:gd name="T87" fmla="*/ 92 h 281"/>
              <a:gd name="T88" fmla="*/ 17 w 137"/>
              <a:gd name="T89" fmla="*/ 88 h 281"/>
              <a:gd name="T90" fmla="*/ 8 w 137"/>
              <a:gd name="T91" fmla="*/ 8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281">
                <a:moveTo>
                  <a:pt x="8" y="85"/>
                </a:moveTo>
                <a:lnTo>
                  <a:pt x="40" y="85"/>
                </a:lnTo>
                <a:lnTo>
                  <a:pt x="42" y="29"/>
                </a:lnTo>
                <a:lnTo>
                  <a:pt x="57" y="29"/>
                </a:lnTo>
                <a:lnTo>
                  <a:pt x="59" y="0"/>
                </a:lnTo>
                <a:lnTo>
                  <a:pt x="114" y="2"/>
                </a:lnTo>
                <a:lnTo>
                  <a:pt x="115" y="29"/>
                </a:lnTo>
                <a:lnTo>
                  <a:pt x="124" y="29"/>
                </a:lnTo>
                <a:lnTo>
                  <a:pt x="124" y="139"/>
                </a:lnTo>
                <a:lnTo>
                  <a:pt x="137" y="139"/>
                </a:lnTo>
                <a:lnTo>
                  <a:pt x="122" y="180"/>
                </a:lnTo>
                <a:lnTo>
                  <a:pt x="66" y="264"/>
                </a:lnTo>
                <a:lnTo>
                  <a:pt x="64" y="281"/>
                </a:lnTo>
                <a:lnTo>
                  <a:pt x="46" y="270"/>
                </a:lnTo>
                <a:lnTo>
                  <a:pt x="34" y="258"/>
                </a:lnTo>
                <a:lnTo>
                  <a:pt x="32" y="252"/>
                </a:lnTo>
                <a:lnTo>
                  <a:pt x="35" y="248"/>
                </a:lnTo>
                <a:lnTo>
                  <a:pt x="35" y="240"/>
                </a:lnTo>
                <a:lnTo>
                  <a:pt x="39" y="236"/>
                </a:lnTo>
                <a:lnTo>
                  <a:pt x="39" y="228"/>
                </a:lnTo>
                <a:lnTo>
                  <a:pt x="52" y="204"/>
                </a:lnTo>
                <a:lnTo>
                  <a:pt x="52" y="201"/>
                </a:lnTo>
                <a:lnTo>
                  <a:pt x="42" y="190"/>
                </a:lnTo>
                <a:lnTo>
                  <a:pt x="27" y="202"/>
                </a:lnTo>
                <a:lnTo>
                  <a:pt x="12" y="201"/>
                </a:lnTo>
                <a:lnTo>
                  <a:pt x="8" y="206"/>
                </a:lnTo>
                <a:lnTo>
                  <a:pt x="3" y="197"/>
                </a:lnTo>
                <a:lnTo>
                  <a:pt x="3" y="197"/>
                </a:lnTo>
                <a:lnTo>
                  <a:pt x="1" y="201"/>
                </a:lnTo>
                <a:lnTo>
                  <a:pt x="0" y="199"/>
                </a:lnTo>
                <a:lnTo>
                  <a:pt x="6" y="187"/>
                </a:lnTo>
                <a:lnTo>
                  <a:pt x="5" y="173"/>
                </a:lnTo>
                <a:lnTo>
                  <a:pt x="15" y="167"/>
                </a:lnTo>
                <a:lnTo>
                  <a:pt x="20" y="156"/>
                </a:lnTo>
                <a:lnTo>
                  <a:pt x="17" y="143"/>
                </a:lnTo>
                <a:lnTo>
                  <a:pt x="12" y="134"/>
                </a:lnTo>
                <a:lnTo>
                  <a:pt x="20" y="134"/>
                </a:lnTo>
                <a:lnTo>
                  <a:pt x="23" y="124"/>
                </a:lnTo>
                <a:lnTo>
                  <a:pt x="23" y="121"/>
                </a:lnTo>
                <a:lnTo>
                  <a:pt x="13" y="107"/>
                </a:lnTo>
                <a:lnTo>
                  <a:pt x="13" y="104"/>
                </a:lnTo>
                <a:lnTo>
                  <a:pt x="22" y="100"/>
                </a:lnTo>
                <a:lnTo>
                  <a:pt x="22" y="99"/>
                </a:lnTo>
                <a:lnTo>
                  <a:pt x="17" y="92"/>
                </a:lnTo>
                <a:lnTo>
                  <a:pt x="17" y="88"/>
                </a:lnTo>
                <a:lnTo>
                  <a:pt x="8" y="85"/>
                </a:lnTo>
                <a:close/>
              </a:path>
            </a:pathLst>
          </a:custGeom>
          <a:solidFill>
            <a:srgbClr val="D3E9E8"/>
          </a:solidFill>
          <a:ln w="2540" cap="rnd">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TextBox 124">
            <a:extLst>
              <a:ext uri="{FF2B5EF4-FFF2-40B4-BE49-F238E27FC236}">
                <a16:creationId xmlns:a16="http://schemas.microsoft.com/office/drawing/2014/main" id="{760C0CC7-E5F4-25B9-55B4-CAF126A0BC70}"/>
              </a:ext>
            </a:extLst>
          </p:cNvPr>
          <p:cNvSpPr txBox="1">
            <a:spLocks noGrp="1" noRot="1" noMove="1" noResize="1" noEditPoints="1" noAdjustHandles="1" noChangeArrowheads="1" noChangeShapeType="1"/>
          </p:cNvSpPr>
          <p:nvPr/>
        </p:nvSpPr>
        <p:spPr>
          <a:xfrm>
            <a:off x="234054" y="131085"/>
            <a:ext cx="7270332" cy="830997"/>
          </a:xfrm>
          <a:prstGeom prst="rect">
            <a:avLst/>
          </a:prstGeom>
          <a:noFill/>
        </p:spPr>
        <p:txBody>
          <a:bodyPr wrap="square" lIns="91440" tIns="45720" rIns="91440" bIns="45720" anchor="t">
            <a:spAutoFit/>
          </a:bodyPr>
          <a:lstStyle/>
          <a:p>
            <a:r>
              <a:rPr lang="en-US" sz="1600" b="1" dirty="0"/>
              <a:t>The Michigan Fitness Foundation engaged local residents and organizations in the Fake neighborhood in Lansing in a community exploration process to make healthy changes </a:t>
            </a:r>
            <a:r>
              <a:rPr lang="en-US" sz="1600" b="1"/>
              <a:t>where</a:t>
            </a:r>
            <a:r>
              <a:rPr lang="en-US" sz="1600" b="1" dirty="0"/>
              <a:t> people:</a:t>
            </a:r>
          </a:p>
        </p:txBody>
      </p:sp>
      <p:sp>
        <p:nvSpPr>
          <p:cNvPr id="137" name="TextBox 136">
            <a:extLst>
              <a:ext uri="{FF2B5EF4-FFF2-40B4-BE49-F238E27FC236}">
                <a16:creationId xmlns:a16="http://schemas.microsoft.com/office/drawing/2014/main" id="{55749DC1-DF82-1338-F258-329AC54A0EB8}"/>
              </a:ext>
            </a:extLst>
          </p:cNvPr>
          <p:cNvSpPr txBox="1">
            <a:spLocks noGrp="1" noRot="1" noMove="1" noResize="1" noEditPoints="1" noAdjustHandles="1" noChangeArrowheads="1" noChangeShapeType="1"/>
          </p:cNvSpPr>
          <p:nvPr/>
        </p:nvSpPr>
        <p:spPr>
          <a:xfrm>
            <a:off x="138020" y="3161111"/>
            <a:ext cx="3369642" cy="338554"/>
          </a:xfrm>
          <a:prstGeom prst="rect">
            <a:avLst/>
          </a:prstGeom>
          <a:noFill/>
        </p:spPr>
        <p:txBody>
          <a:bodyPr wrap="square">
            <a:spAutoFit/>
          </a:bodyPr>
          <a:lstStyle/>
          <a:p>
            <a:r>
              <a:rPr lang="en-US" sz="1600" b="1" dirty="0"/>
              <a:t>Steps Taken</a:t>
            </a:r>
          </a:p>
        </p:txBody>
      </p:sp>
      <p:sp>
        <p:nvSpPr>
          <p:cNvPr id="139" name="TextBox 138">
            <a:extLst>
              <a:ext uri="{FF2B5EF4-FFF2-40B4-BE49-F238E27FC236}">
                <a16:creationId xmlns:a16="http://schemas.microsoft.com/office/drawing/2014/main" id="{C61C3EE1-F736-92FA-297F-8665C5CDAC56}"/>
              </a:ext>
            </a:extLst>
          </p:cNvPr>
          <p:cNvSpPr txBox="1"/>
          <p:nvPr/>
        </p:nvSpPr>
        <p:spPr>
          <a:xfrm>
            <a:off x="8673319" y="4222295"/>
            <a:ext cx="5500976" cy="954107"/>
          </a:xfrm>
          <a:prstGeom prst="rect">
            <a:avLst/>
          </a:prstGeom>
          <a:noFill/>
        </p:spPr>
        <p:txBody>
          <a:bodyPr wrap="square" rtlCol="0">
            <a:spAutoFit/>
          </a:bodyPr>
          <a:lstStyle/>
          <a:p>
            <a:r>
              <a:rPr lang="en-US" sz="1400" dirty="0"/>
              <a:t>The community exploration process cannot be done alone! Enter the names of organizations, partners, community champions, etc. that helped you complete the process. Be sure you include at least a general statement about the residents of the community.  </a:t>
            </a:r>
          </a:p>
        </p:txBody>
      </p:sp>
      <p:grpSp>
        <p:nvGrpSpPr>
          <p:cNvPr id="29" name="Group 28">
            <a:extLst>
              <a:ext uri="{FF2B5EF4-FFF2-40B4-BE49-F238E27FC236}">
                <a16:creationId xmlns:a16="http://schemas.microsoft.com/office/drawing/2014/main" id="{5467C56D-6FB7-AC2F-4F0C-14BDFE34F36F}"/>
              </a:ext>
            </a:extLst>
          </p:cNvPr>
          <p:cNvGrpSpPr>
            <a:grpSpLocks noGrp="1" noUngrp="1" noRot="1" noMove="1" noResize="1"/>
          </p:cNvGrpSpPr>
          <p:nvPr/>
        </p:nvGrpSpPr>
        <p:grpSpPr>
          <a:xfrm>
            <a:off x="2546991" y="1029817"/>
            <a:ext cx="620506" cy="735105"/>
            <a:chOff x="2402200" y="3051191"/>
            <a:chExt cx="620506" cy="735105"/>
          </a:xfrm>
        </p:grpSpPr>
        <p:sp>
          <p:nvSpPr>
            <p:cNvPr id="132" name="TextBox 131">
              <a:extLst>
                <a:ext uri="{FF2B5EF4-FFF2-40B4-BE49-F238E27FC236}">
                  <a16:creationId xmlns:a16="http://schemas.microsoft.com/office/drawing/2014/main" id="{C368B7B6-CF8A-C04A-A442-FEF7967DADE9}"/>
                </a:ext>
              </a:extLst>
            </p:cNvPr>
            <p:cNvSpPr txBox="1">
              <a:spLocks noGrp="1" noRot="1" noMove="1" noResize="1" noEditPoints="1" noAdjustHandles="1" noChangeArrowheads="1" noChangeShapeType="1"/>
            </p:cNvSpPr>
            <p:nvPr/>
          </p:nvSpPr>
          <p:spPr>
            <a:xfrm>
              <a:off x="2402200" y="3509297"/>
              <a:ext cx="620506" cy="276999"/>
            </a:xfrm>
            <a:prstGeom prst="rect">
              <a:avLst/>
            </a:prstGeom>
            <a:noFill/>
          </p:spPr>
          <p:txBody>
            <a:bodyPr wrap="square" rtlCol="0">
              <a:spAutoFit/>
            </a:bodyPr>
            <a:lstStyle/>
            <a:p>
              <a:pPr algn="ctr"/>
              <a:r>
                <a:rPr lang="en-US" sz="1200" dirty="0">
                  <a:solidFill>
                    <a:prstClr val="black"/>
                  </a:solidFill>
                </a:rPr>
                <a:t>Learn</a:t>
              </a:r>
            </a:p>
          </p:txBody>
        </p:sp>
        <p:grpSp>
          <p:nvGrpSpPr>
            <p:cNvPr id="11" name="Group 10">
              <a:extLst>
                <a:ext uri="{FF2B5EF4-FFF2-40B4-BE49-F238E27FC236}">
                  <a16:creationId xmlns:a16="http://schemas.microsoft.com/office/drawing/2014/main" id="{A4BDC811-F5FA-8148-47DC-45AAF25D20DA}"/>
                </a:ext>
              </a:extLst>
            </p:cNvPr>
            <p:cNvGrpSpPr>
              <a:grpSpLocks noGrp="1" noUngrp="1" noRot="1" noMove="1" noResize="1"/>
            </p:cNvGrpSpPr>
            <p:nvPr/>
          </p:nvGrpSpPr>
          <p:grpSpPr>
            <a:xfrm>
              <a:off x="2497569" y="3051191"/>
              <a:ext cx="429769" cy="429768"/>
              <a:chOff x="2507346" y="3050046"/>
              <a:chExt cx="429769" cy="429768"/>
            </a:xfrm>
          </p:grpSpPr>
          <p:sp>
            <p:nvSpPr>
              <p:cNvPr id="134" name="Oval 133">
                <a:extLst>
                  <a:ext uri="{FF2B5EF4-FFF2-40B4-BE49-F238E27FC236}">
                    <a16:creationId xmlns:a16="http://schemas.microsoft.com/office/drawing/2014/main" id="{234C20CB-217E-6541-9DFF-334E1E4FADDB}"/>
                  </a:ext>
                </a:extLst>
              </p:cNvPr>
              <p:cNvSpPr>
                <a:spLocks noGrp="1" noRot="1" noChangeAspect="1" noMove="1" noResize="1" noEditPoints="1" noAdjustHandles="1" noChangeArrowheads="1" noChangeShapeType="1"/>
              </p:cNvSpPr>
              <p:nvPr/>
            </p:nvSpPr>
            <p:spPr>
              <a:xfrm>
                <a:off x="2507346" y="3050046"/>
                <a:ext cx="429769" cy="429768"/>
              </a:xfrm>
              <a:prstGeom prst="ellipse">
                <a:avLst/>
              </a:prstGeom>
              <a:solidFill>
                <a:srgbClr val="1D3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A picture containing icon&#10;&#10;Description automatically generated">
                <a:extLst>
                  <a:ext uri="{FF2B5EF4-FFF2-40B4-BE49-F238E27FC236}">
                    <a16:creationId xmlns:a16="http://schemas.microsoft.com/office/drawing/2014/main" id="{DED8465B-9F5F-134E-A6C6-B77F6DEAB3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516490" y="3059190"/>
                <a:ext cx="411480" cy="411480"/>
              </a:xfrm>
              <a:prstGeom prst="rect">
                <a:avLst/>
              </a:prstGeom>
              <a:noFill/>
            </p:spPr>
          </p:pic>
        </p:grpSp>
      </p:grpSp>
      <p:grpSp>
        <p:nvGrpSpPr>
          <p:cNvPr id="31" name="Group 30">
            <a:extLst>
              <a:ext uri="{FF2B5EF4-FFF2-40B4-BE49-F238E27FC236}">
                <a16:creationId xmlns:a16="http://schemas.microsoft.com/office/drawing/2014/main" id="{1BEF0690-65AF-662C-7158-E330D46021F4}"/>
              </a:ext>
            </a:extLst>
          </p:cNvPr>
          <p:cNvGrpSpPr>
            <a:grpSpLocks noGrp="1" noUngrp="1" noRot="1" noMove="1" noResize="1"/>
          </p:cNvGrpSpPr>
          <p:nvPr/>
        </p:nvGrpSpPr>
        <p:grpSpPr>
          <a:xfrm>
            <a:off x="3265000" y="1029817"/>
            <a:ext cx="620506" cy="735105"/>
            <a:chOff x="3156075" y="3051191"/>
            <a:chExt cx="620506" cy="735105"/>
          </a:xfrm>
        </p:grpSpPr>
        <p:sp>
          <p:nvSpPr>
            <p:cNvPr id="128" name="TextBox 127">
              <a:extLst>
                <a:ext uri="{FF2B5EF4-FFF2-40B4-BE49-F238E27FC236}">
                  <a16:creationId xmlns:a16="http://schemas.microsoft.com/office/drawing/2014/main" id="{F3FC143B-030C-5A4D-9034-1C9F7C635D14}"/>
                </a:ext>
              </a:extLst>
            </p:cNvPr>
            <p:cNvSpPr txBox="1">
              <a:spLocks noGrp="1" noRot="1" noMove="1" noResize="1" noEditPoints="1" noAdjustHandles="1" noChangeArrowheads="1" noChangeShapeType="1"/>
            </p:cNvSpPr>
            <p:nvPr/>
          </p:nvSpPr>
          <p:spPr>
            <a:xfrm>
              <a:off x="3156075" y="3509297"/>
              <a:ext cx="620506" cy="276999"/>
            </a:xfrm>
            <a:prstGeom prst="rect">
              <a:avLst/>
            </a:prstGeom>
            <a:noFill/>
          </p:spPr>
          <p:txBody>
            <a:bodyPr wrap="square" rtlCol="0">
              <a:spAutoFit/>
            </a:bodyPr>
            <a:lstStyle/>
            <a:p>
              <a:pPr algn="ctr"/>
              <a:r>
                <a:rPr lang="en-US" sz="1200" dirty="0">
                  <a:solidFill>
                    <a:prstClr val="black"/>
                  </a:solidFill>
                </a:rPr>
                <a:t>Eat</a:t>
              </a:r>
            </a:p>
          </p:txBody>
        </p:sp>
        <p:grpSp>
          <p:nvGrpSpPr>
            <p:cNvPr id="13" name="Group 12">
              <a:extLst>
                <a:ext uri="{FF2B5EF4-FFF2-40B4-BE49-F238E27FC236}">
                  <a16:creationId xmlns:a16="http://schemas.microsoft.com/office/drawing/2014/main" id="{85097F90-98E9-E716-D57E-35D859DF4300}"/>
                </a:ext>
              </a:extLst>
            </p:cNvPr>
            <p:cNvGrpSpPr>
              <a:grpSpLocks noGrp="1" noUngrp="1" noRot="1" noMove="1" noResize="1"/>
            </p:cNvGrpSpPr>
            <p:nvPr/>
          </p:nvGrpSpPr>
          <p:grpSpPr>
            <a:xfrm>
              <a:off x="3251443" y="3051191"/>
              <a:ext cx="429770" cy="429769"/>
              <a:chOff x="3245556" y="3045182"/>
              <a:chExt cx="429770" cy="429769"/>
            </a:xfrm>
          </p:grpSpPr>
          <p:sp>
            <p:nvSpPr>
              <p:cNvPr id="130" name="Oval 129">
                <a:extLst>
                  <a:ext uri="{FF2B5EF4-FFF2-40B4-BE49-F238E27FC236}">
                    <a16:creationId xmlns:a16="http://schemas.microsoft.com/office/drawing/2014/main" id="{6BF8FAF9-83D7-8B44-AEF1-441173FB9960}"/>
                  </a:ext>
                </a:extLst>
              </p:cNvPr>
              <p:cNvSpPr>
                <a:spLocks noGrp="1" noRot="1" noChangeAspect="1" noMove="1" noResize="1" noEditPoints="1" noAdjustHandles="1" noChangeArrowheads="1" noChangeShapeType="1"/>
              </p:cNvSpPr>
              <p:nvPr/>
            </p:nvSpPr>
            <p:spPr>
              <a:xfrm>
                <a:off x="3245556" y="3045182"/>
                <a:ext cx="429770" cy="429769"/>
              </a:xfrm>
              <a:prstGeom prst="ellipse">
                <a:avLst/>
              </a:prstGeom>
              <a:solidFill>
                <a:srgbClr val="1D3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descr="Icon&#10;&#10;Description automatically generated">
                <a:extLst>
                  <a:ext uri="{FF2B5EF4-FFF2-40B4-BE49-F238E27FC236}">
                    <a16:creationId xmlns:a16="http://schemas.microsoft.com/office/drawing/2014/main" id="{7CB451B6-640B-1A4B-88AF-93FA1596D08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3254701" y="3054326"/>
                <a:ext cx="411480" cy="411480"/>
              </a:xfrm>
              <a:prstGeom prst="rect">
                <a:avLst/>
              </a:prstGeom>
              <a:noFill/>
            </p:spPr>
          </p:pic>
        </p:grpSp>
      </p:grpSp>
      <p:grpSp>
        <p:nvGrpSpPr>
          <p:cNvPr id="35" name="Group 34">
            <a:extLst>
              <a:ext uri="{FF2B5EF4-FFF2-40B4-BE49-F238E27FC236}">
                <a16:creationId xmlns:a16="http://schemas.microsoft.com/office/drawing/2014/main" id="{D1A5FA2D-537A-66D4-B30B-614D9A491F70}"/>
              </a:ext>
            </a:extLst>
          </p:cNvPr>
          <p:cNvGrpSpPr>
            <a:grpSpLocks noGrp="1" noUngrp="1" noRot="1" noMove="1" noResize="1"/>
          </p:cNvGrpSpPr>
          <p:nvPr/>
        </p:nvGrpSpPr>
        <p:grpSpPr>
          <a:xfrm>
            <a:off x="4639137" y="1002032"/>
            <a:ext cx="620506" cy="733066"/>
            <a:chOff x="4527012" y="3053230"/>
            <a:chExt cx="620506" cy="733066"/>
          </a:xfrm>
        </p:grpSpPr>
        <p:sp>
          <p:nvSpPr>
            <p:cNvPr id="122" name="TextBox 121">
              <a:extLst>
                <a:ext uri="{FF2B5EF4-FFF2-40B4-BE49-F238E27FC236}">
                  <a16:creationId xmlns:a16="http://schemas.microsoft.com/office/drawing/2014/main" id="{672778C1-26E5-954D-B7F9-7702350D7F81}"/>
                </a:ext>
              </a:extLst>
            </p:cNvPr>
            <p:cNvSpPr txBox="1">
              <a:spLocks noGrp="1" noRot="1" noMove="1" noResize="1" noEditPoints="1" noAdjustHandles="1" noChangeArrowheads="1" noChangeShapeType="1"/>
            </p:cNvSpPr>
            <p:nvPr/>
          </p:nvSpPr>
          <p:spPr>
            <a:xfrm>
              <a:off x="4527012" y="3509297"/>
              <a:ext cx="620506" cy="276999"/>
            </a:xfrm>
            <a:prstGeom prst="rect">
              <a:avLst/>
            </a:prstGeom>
            <a:noFill/>
          </p:spPr>
          <p:txBody>
            <a:bodyPr wrap="square" rtlCol="0">
              <a:spAutoFit/>
            </a:bodyPr>
            <a:lstStyle>
              <a:defPPr>
                <a:defRPr lang="en-US"/>
              </a:defPPr>
              <a:lvl1pPr algn="ctr">
                <a:defRPr sz="1200">
                  <a:solidFill>
                    <a:prstClr val="black"/>
                  </a:solidFill>
                  <a:latin typeface="Arial Nova Light" panose="020B0304020202020204" pitchFamily="34" charset="0"/>
                </a:defRPr>
              </a:lvl1pPr>
            </a:lstStyle>
            <a:p>
              <a:r>
                <a:rPr lang="en-US" dirty="0">
                  <a:latin typeface="+mn-lt"/>
                </a:rPr>
                <a:t>Shop</a:t>
              </a:r>
            </a:p>
          </p:txBody>
        </p:sp>
        <p:grpSp>
          <p:nvGrpSpPr>
            <p:cNvPr id="15" name="Group 14">
              <a:extLst>
                <a:ext uri="{FF2B5EF4-FFF2-40B4-BE49-F238E27FC236}">
                  <a16:creationId xmlns:a16="http://schemas.microsoft.com/office/drawing/2014/main" id="{1FD86C3B-5526-7F81-EE00-F2B62B868F18}"/>
                </a:ext>
              </a:extLst>
            </p:cNvPr>
            <p:cNvGrpSpPr>
              <a:grpSpLocks noGrp="1" noUngrp="1" noRot="1" noMove="1" noResize="1"/>
            </p:cNvGrpSpPr>
            <p:nvPr/>
          </p:nvGrpSpPr>
          <p:grpSpPr>
            <a:xfrm>
              <a:off x="4624421" y="3053230"/>
              <a:ext cx="425689" cy="425690"/>
              <a:chOff x="4608136" y="3044683"/>
              <a:chExt cx="425689" cy="425690"/>
            </a:xfrm>
          </p:grpSpPr>
          <p:sp>
            <p:nvSpPr>
              <p:cNvPr id="123" name="Oval 122">
                <a:extLst>
                  <a:ext uri="{FF2B5EF4-FFF2-40B4-BE49-F238E27FC236}">
                    <a16:creationId xmlns:a16="http://schemas.microsoft.com/office/drawing/2014/main" id="{A8FDD061-3E89-3942-B4C0-FE8ED0D6EB79}"/>
                  </a:ext>
                </a:extLst>
              </p:cNvPr>
              <p:cNvSpPr>
                <a:spLocks noGrp="1" noRot="1" noChangeAspect="1" noMove="1" noResize="1" noEditPoints="1" noAdjustHandles="1" noChangeArrowheads="1" noChangeShapeType="1"/>
              </p:cNvSpPr>
              <p:nvPr/>
            </p:nvSpPr>
            <p:spPr>
              <a:xfrm>
                <a:off x="4608136" y="3044683"/>
                <a:ext cx="425689" cy="425690"/>
              </a:xfrm>
              <a:prstGeom prst="ellipse">
                <a:avLst/>
              </a:prstGeom>
              <a:solidFill>
                <a:srgbClr val="1D3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descr="Icon&#10;&#10;Description automatically generated">
                <a:extLst>
                  <a:ext uri="{FF2B5EF4-FFF2-40B4-BE49-F238E27FC236}">
                    <a16:creationId xmlns:a16="http://schemas.microsoft.com/office/drawing/2014/main" id="{2D4D0EF3-E035-1A42-8526-4D8D4BD8105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615240" y="3051788"/>
                <a:ext cx="411480" cy="411480"/>
              </a:xfrm>
              <a:prstGeom prst="rect">
                <a:avLst/>
              </a:prstGeom>
              <a:noFill/>
              <a:ln>
                <a:noFill/>
              </a:ln>
            </p:spPr>
          </p:pic>
        </p:grpSp>
      </p:grpSp>
      <p:grpSp>
        <p:nvGrpSpPr>
          <p:cNvPr id="17" name="Group 16">
            <a:extLst>
              <a:ext uri="{FF2B5EF4-FFF2-40B4-BE49-F238E27FC236}">
                <a16:creationId xmlns:a16="http://schemas.microsoft.com/office/drawing/2014/main" id="{F35819A6-9AC0-5BF7-2D80-2A029E0E09FA}"/>
              </a:ext>
            </a:extLst>
          </p:cNvPr>
          <p:cNvGrpSpPr>
            <a:grpSpLocks noGrp="1" noUngrp="1" noRot="1" noMove="1" noResize="1"/>
          </p:cNvGrpSpPr>
          <p:nvPr/>
        </p:nvGrpSpPr>
        <p:grpSpPr>
          <a:xfrm>
            <a:off x="1828982" y="1011529"/>
            <a:ext cx="620506" cy="771681"/>
            <a:chOff x="1674560" y="3014615"/>
            <a:chExt cx="620506" cy="771681"/>
          </a:xfrm>
        </p:grpSpPr>
        <p:sp>
          <p:nvSpPr>
            <p:cNvPr id="136" name="TextBox 135">
              <a:extLst>
                <a:ext uri="{FF2B5EF4-FFF2-40B4-BE49-F238E27FC236}">
                  <a16:creationId xmlns:a16="http://schemas.microsoft.com/office/drawing/2014/main" id="{A471881B-1DF2-EC48-B48D-CF7B79AB10AE}"/>
                </a:ext>
              </a:extLst>
            </p:cNvPr>
            <p:cNvSpPr txBox="1">
              <a:spLocks noGrp="1" noRot="1" noMove="1" noResize="1" noEditPoints="1" noAdjustHandles="1" noChangeArrowheads="1" noChangeShapeType="1"/>
            </p:cNvSpPr>
            <p:nvPr/>
          </p:nvSpPr>
          <p:spPr>
            <a:xfrm>
              <a:off x="1674560" y="3509297"/>
              <a:ext cx="620506" cy="276999"/>
            </a:xfrm>
            <a:prstGeom prst="rect">
              <a:avLst/>
            </a:prstGeom>
            <a:noFill/>
          </p:spPr>
          <p:txBody>
            <a:bodyPr wrap="square" rtlCol="0">
              <a:spAutoFit/>
            </a:bodyPr>
            <a:lstStyle/>
            <a:p>
              <a:pPr algn="ctr"/>
              <a:r>
                <a:rPr lang="en-US" sz="1200" dirty="0">
                  <a:solidFill>
                    <a:prstClr val="black"/>
                  </a:solidFill>
                </a:rPr>
                <a:t>Live</a:t>
              </a:r>
            </a:p>
          </p:txBody>
        </p:sp>
        <p:grpSp>
          <p:nvGrpSpPr>
            <p:cNvPr id="10" name="Group 9">
              <a:extLst>
                <a:ext uri="{FF2B5EF4-FFF2-40B4-BE49-F238E27FC236}">
                  <a16:creationId xmlns:a16="http://schemas.microsoft.com/office/drawing/2014/main" id="{2EC4AC6C-D876-FF63-2BA6-9ECC11FD1C91}"/>
                </a:ext>
              </a:extLst>
            </p:cNvPr>
            <p:cNvGrpSpPr>
              <a:grpSpLocks noGrp="1" noUngrp="1" noRot="1" noMove="1" noResize="1"/>
            </p:cNvGrpSpPr>
            <p:nvPr/>
          </p:nvGrpSpPr>
          <p:grpSpPr>
            <a:xfrm>
              <a:off x="1733353" y="3014615"/>
              <a:ext cx="502920" cy="502920"/>
              <a:chOff x="1792485" y="3016481"/>
              <a:chExt cx="502920" cy="502920"/>
            </a:xfrm>
          </p:grpSpPr>
          <p:sp>
            <p:nvSpPr>
              <p:cNvPr id="138" name="Oval 137">
                <a:extLst>
                  <a:ext uri="{FF2B5EF4-FFF2-40B4-BE49-F238E27FC236}">
                    <a16:creationId xmlns:a16="http://schemas.microsoft.com/office/drawing/2014/main" id="{E27AFBC2-B791-6746-A9E6-EDA254D96CF8}"/>
                  </a:ext>
                </a:extLst>
              </p:cNvPr>
              <p:cNvSpPr>
                <a:spLocks noGrp="1" noRot="1" noChangeAspect="1" noMove="1" noResize="1" noEditPoints="1" noAdjustHandles="1" noChangeArrowheads="1" noChangeShapeType="1"/>
              </p:cNvSpPr>
              <p:nvPr/>
            </p:nvSpPr>
            <p:spPr>
              <a:xfrm>
                <a:off x="1829061" y="3053058"/>
                <a:ext cx="429769" cy="429767"/>
              </a:xfrm>
              <a:prstGeom prst="ellipse">
                <a:avLst/>
              </a:prstGeom>
              <a:solidFill>
                <a:srgbClr val="1D3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descr="Icon&#10;&#10;Description automatically generated">
                <a:extLst>
                  <a:ext uri="{FF2B5EF4-FFF2-40B4-BE49-F238E27FC236}">
                    <a16:creationId xmlns:a16="http://schemas.microsoft.com/office/drawing/2014/main" id="{1C17CCBB-ACDC-5A4B-95C2-2A53CAA0EC1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1792485" y="3016481"/>
                <a:ext cx="502920" cy="502920"/>
              </a:xfrm>
              <a:prstGeom prst="rect">
                <a:avLst/>
              </a:prstGeom>
              <a:noFill/>
            </p:spPr>
          </p:pic>
        </p:grpSp>
      </p:grpSp>
      <p:grpSp>
        <p:nvGrpSpPr>
          <p:cNvPr id="37" name="Group 36">
            <a:extLst>
              <a:ext uri="{FF2B5EF4-FFF2-40B4-BE49-F238E27FC236}">
                <a16:creationId xmlns:a16="http://schemas.microsoft.com/office/drawing/2014/main" id="{03680A3F-C3C2-E56A-FC00-44552CCCB702}"/>
              </a:ext>
            </a:extLst>
          </p:cNvPr>
          <p:cNvGrpSpPr>
            <a:grpSpLocks noGrp="1" noUngrp="1" noRot="1" noMove="1" noResize="1"/>
          </p:cNvGrpSpPr>
          <p:nvPr/>
        </p:nvGrpSpPr>
        <p:grpSpPr>
          <a:xfrm>
            <a:off x="5357144" y="1002033"/>
            <a:ext cx="620506" cy="733064"/>
            <a:chOff x="5264603" y="3053232"/>
            <a:chExt cx="620506" cy="733064"/>
          </a:xfrm>
        </p:grpSpPr>
        <p:sp>
          <p:nvSpPr>
            <p:cNvPr id="120" name="TextBox 119">
              <a:extLst>
                <a:ext uri="{FF2B5EF4-FFF2-40B4-BE49-F238E27FC236}">
                  <a16:creationId xmlns:a16="http://schemas.microsoft.com/office/drawing/2014/main" id="{061304E5-61C5-CA40-80BA-DBDC59658A17}"/>
                </a:ext>
              </a:extLst>
            </p:cNvPr>
            <p:cNvSpPr txBox="1">
              <a:spLocks noGrp="1" noRot="1" noMove="1" noResize="1" noEditPoints="1" noAdjustHandles="1" noChangeArrowheads="1" noChangeShapeType="1"/>
            </p:cNvSpPr>
            <p:nvPr/>
          </p:nvSpPr>
          <p:spPr>
            <a:xfrm>
              <a:off x="5264603" y="3509297"/>
              <a:ext cx="620506" cy="276999"/>
            </a:xfrm>
            <a:prstGeom prst="rect">
              <a:avLst/>
            </a:prstGeom>
            <a:noFill/>
          </p:spPr>
          <p:txBody>
            <a:bodyPr wrap="square" rtlCol="0">
              <a:spAutoFit/>
            </a:bodyPr>
            <a:lstStyle>
              <a:defPPr>
                <a:defRPr lang="en-US"/>
              </a:defPPr>
              <a:lvl1pPr algn="ctr">
                <a:defRPr sz="1200">
                  <a:solidFill>
                    <a:prstClr val="black"/>
                  </a:solidFill>
                  <a:latin typeface="Arial Nova Light" panose="020B0304020202020204" pitchFamily="34" charset="0"/>
                </a:defRPr>
              </a:lvl1pPr>
            </a:lstStyle>
            <a:p>
              <a:r>
                <a:rPr lang="en-US" dirty="0">
                  <a:latin typeface="+mn-lt"/>
                </a:rPr>
                <a:t>Work</a:t>
              </a:r>
            </a:p>
          </p:txBody>
        </p:sp>
        <p:grpSp>
          <p:nvGrpSpPr>
            <p:cNvPr id="16" name="Group 15">
              <a:extLst>
                <a:ext uri="{FF2B5EF4-FFF2-40B4-BE49-F238E27FC236}">
                  <a16:creationId xmlns:a16="http://schemas.microsoft.com/office/drawing/2014/main" id="{4162F872-64DD-755D-68C4-8C58C3B603A4}"/>
                </a:ext>
              </a:extLst>
            </p:cNvPr>
            <p:cNvGrpSpPr>
              <a:grpSpLocks noGrp="1" noUngrp="1" noRot="1" noMove="1" noResize="1"/>
            </p:cNvGrpSpPr>
            <p:nvPr/>
          </p:nvGrpSpPr>
          <p:grpSpPr>
            <a:xfrm>
              <a:off x="5362012" y="3053232"/>
              <a:ext cx="425688" cy="425687"/>
              <a:chOff x="5340650" y="3037229"/>
              <a:chExt cx="425688" cy="425687"/>
            </a:xfrm>
          </p:grpSpPr>
          <p:sp>
            <p:nvSpPr>
              <p:cNvPr id="121" name="Oval 120">
                <a:extLst>
                  <a:ext uri="{FF2B5EF4-FFF2-40B4-BE49-F238E27FC236}">
                    <a16:creationId xmlns:a16="http://schemas.microsoft.com/office/drawing/2014/main" id="{97A72BB0-F9DC-E74B-B129-AB3135952B22}"/>
                  </a:ext>
                </a:extLst>
              </p:cNvPr>
              <p:cNvSpPr>
                <a:spLocks noGrp="1" noRot="1" noChangeAspect="1" noMove="1" noResize="1" noEditPoints="1" noAdjustHandles="1" noChangeArrowheads="1" noChangeShapeType="1"/>
              </p:cNvSpPr>
              <p:nvPr/>
            </p:nvSpPr>
            <p:spPr>
              <a:xfrm>
                <a:off x="5340650" y="3037229"/>
                <a:ext cx="425688" cy="425687"/>
              </a:xfrm>
              <a:prstGeom prst="ellipse">
                <a:avLst/>
              </a:prstGeom>
              <a:solidFill>
                <a:srgbClr val="1D3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descr="A picture containing icon&#10;&#10;Description automatically generated">
                <a:extLst>
                  <a:ext uri="{FF2B5EF4-FFF2-40B4-BE49-F238E27FC236}">
                    <a16:creationId xmlns:a16="http://schemas.microsoft.com/office/drawing/2014/main" id="{26F12728-BFBB-174D-8FF3-4E86B557B242}"/>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5347754" y="3044332"/>
                <a:ext cx="411480" cy="411480"/>
              </a:xfrm>
              <a:prstGeom prst="rect">
                <a:avLst/>
              </a:prstGeom>
              <a:noFill/>
            </p:spPr>
          </p:pic>
        </p:grpSp>
      </p:grpSp>
      <p:grpSp>
        <p:nvGrpSpPr>
          <p:cNvPr id="33" name="Group 32">
            <a:extLst>
              <a:ext uri="{FF2B5EF4-FFF2-40B4-BE49-F238E27FC236}">
                <a16:creationId xmlns:a16="http://schemas.microsoft.com/office/drawing/2014/main" id="{18A342F7-574A-E2C7-DE16-6F334ED1680C}"/>
              </a:ext>
            </a:extLst>
          </p:cNvPr>
          <p:cNvGrpSpPr>
            <a:grpSpLocks noGrp="1" noUngrp="1" noRot="1" noMove="1" noResize="1"/>
          </p:cNvGrpSpPr>
          <p:nvPr/>
        </p:nvGrpSpPr>
        <p:grpSpPr>
          <a:xfrm>
            <a:off x="3921128" y="982725"/>
            <a:ext cx="620506" cy="771681"/>
            <a:chOff x="3791202" y="3014615"/>
            <a:chExt cx="620506" cy="771681"/>
          </a:xfrm>
        </p:grpSpPr>
        <p:sp>
          <p:nvSpPr>
            <p:cNvPr id="124" name="TextBox 123">
              <a:extLst>
                <a:ext uri="{FF2B5EF4-FFF2-40B4-BE49-F238E27FC236}">
                  <a16:creationId xmlns:a16="http://schemas.microsoft.com/office/drawing/2014/main" id="{4A4F7372-72DF-B04D-9659-DF024A9FCFB3}"/>
                </a:ext>
              </a:extLst>
            </p:cNvPr>
            <p:cNvSpPr txBox="1">
              <a:spLocks noGrp="1" noRot="1" noMove="1" noResize="1" noEditPoints="1" noAdjustHandles="1" noChangeArrowheads="1" noChangeShapeType="1"/>
            </p:cNvSpPr>
            <p:nvPr/>
          </p:nvSpPr>
          <p:spPr>
            <a:xfrm>
              <a:off x="3791202" y="3509297"/>
              <a:ext cx="620506" cy="276999"/>
            </a:xfrm>
            <a:prstGeom prst="rect">
              <a:avLst/>
            </a:prstGeom>
            <a:noFill/>
          </p:spPr>
          <p:txBody>
            <a:bodyPr wrap="square" rtlCol="0">
              <a:spAutoFit/>
            </a:bodyPr>
            <a:lstStyle/>
            <a:p>
              <a:pPr algn="ctr"/>
              <a:r>
                <a:rPr lang="en-US" sz="1200" dirty="0">
                  <a:solidFill>
                    <a:prstClr val="black"/>
                  </a:solidFill>
                </a:rPr>
                <a:t>Play</a:t>
              </a:r>
            </a:p>
          </p:txBody>
        </p:sp>
        <p:grpSp>
          <p:nvGrpSpPr>
            <p:cNvPr id="14" name="Group 13">
              <a:extLst>
                <a:ext uri="{FF2B5EF4-FFF2-40B4-BE49-F238E27FC236}">
                  <a16:creationId xmlns:a16="http://schemas.microsoft.com/office/drawing/2014/main" id="{F50C57EA-6E4D-728F-579E-BF88576F8B9F}"/>
                </a:ext>
              </a:extLst>
            </p:cNvPr>
            <p:cNvGrpSpPr>
              <a:grpSpLocks noGrp="1" noUngrp="1" noRot="1" noMove="1" noResize="1"/>
            </p:cNvGrpSpPr>
            <p:nvPr/>
          </p:nvGrpSpPr>
          <p:grpSpPr>
            <a:xfrm>
              <a:off x="3849995" y="3014615"/>
              <a:ext cx="502920" cy="502920"/>
              <a:chOff x="3893945" y="3012750"/>
              <a:chExt cx="502920" cy="502920"/>
            </a:xfrm>
          </p:grpSpPr>
          <p:sp>
            <p:nvSpPr>
              <p:cNvPr id="126" name="Oval 125">
                <a:extLst>
                  <a:ext uri="{FF2B5EF4-FFF2-40B4-BE49-F238E27FC236}">
                    <a16:creationId xmlns:a16="http://schemas.microsoft.com/office/drawing/2014/main" id="{D35E3035-D603-1C4A-B942-5CA3BF6BBBF7}"/>
                  </a:ext>
                </a:extLst>
              </p:cNvPr>
              <p:cNvSpPr>
                <a:spLocks noGrp="1" noRot="1" noChangeAspect="1" noMove="1" noResize="1" noEditPoints="1" noAdjustHandles="1" noChangeArrowheads="1" noChangeShapeType="1"/>
              </p:cNvSpPr>
              <p:nvPr/>
            </p:nvSpPr>
            <p:spPr>
              <a:xfrm>
                <a:off x="3930521" y="3049326"/>
                <a:ext cx="429769" cy="429769"/>
              </a:xfrm>
              <a:prstGeom prst="ellipse">
                <a:avLst/>
              </a:prstGeom>
              <a:solidFill>
                <a:srgbClr val="1D3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descr="A picture containing icon&#10;&#10;Description automatically generated">
                <a:extLst>
                  <a:ext uri="{FF2B5EF4-FFF2-40B4-BE49-F238E27FC236}">
                    <a16:creationId xmlns:a16="http://schemas.microsoft.com/office/drawing/2014/main" id="{E2C1A56C-334A-DE40-8153-0197664553E7}"/>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3893945" y="3012750"/>
                <a:ext cx="502920" cy="502920"/>
              </a:xfrm>
              <a:prstGeom prst="rect">
                <a:avLst/>
              </a:prstGeom>
              <a:noFill/>
            </p:spPr>
          </p:pic>
        </p:grpSp>
      </p:grpSp>
      <p:sp>
        <p:nvSpPr>
          <p:cNvPr id="48" name="TextBox 47">
            <a:extLst>
              <a:ext uri="{FF2B5EF4-FFF2-40B4-BE49-F238E27FC236}">
                <a16:creationId xmlns:a16="http://schemas.microsoft.com/office/drawing/2014/main" id="{FFB8EF76-62FF-0053-1804-9A2310CBD052}"/>
              </a:ext>
            </a:extLst>
          </p:cNvPr>
          <p:cNvSpPr txBox="1">
            <a:spLocks noGrp="1" noRot="1" noMove="1" noResize="1" noEditPoints="1" noAdjustHandles="1" noChangeArrowheads="1" noChangeShapeType="1"/>
          </p:cNvSpPr>
          <p:nvPr/>
        </p:nvSpPr>
        <p:spPr>
          <a:xfrm>
            <a:off x="234054" y="1808889"/>
            <a:ext cx="7270332" cy="954107"/>
          </a:xfrm>
          <a:prstGeom prst="rect">
            <a:avLst/>
          </a:prstGeom>
          <a:noFill/>
        </p:spPr>
        <p:txBody>
          <a:bodyPr wrap="square">
            <a:spAutoFit/>
          </a:bodyPr>
          <a:lstStyle/>
          <a:p>
            <a:r>
              <a:rPr lang="en-US" sz="1400" dirty="0"/>
              <a:t>The community exploration process brings people together to talk about how to make our community healthier, building on existing assets and efforts. This effort is part of healthy eating and active living programming supported by Supplemental Nutrition Assistance Program Education (SNAP-Ed) at MFF.</a:t>
            </a:r>
          </a:p>
        </p:txBody>
      </p:sp>
      <p:grpSp>
        <p:nvGrpSpPr>
          <p:cNvPr id="49" name="Group 48">
            <a:extLst>
              <a:ext uri="{FF2B5EF4-FFF2-40B4-BE49-F238E27FC236}">
                <a16:creationId xmlns:a16="http://schemas.microsoft.com/office/drawing/2014/main" id="{8F5BFA0F-760B-4411-4DCB-7B590768E7A3}"/>
              </a:ext>
            </a:extLst>
          </p:cNvPr>
          <p:cNvGrpSpPr>
            <a:grpSpLocks noGrp="1" noUngrp="1" noRot="1" noMove="1" noResize="1"/>
          </p:cNvGrpSpPr>
          <p:nvPr/>
        </p:nvGrpSpPr>
        <p:grpSpPr>
          <a:xfrm>
            <a:off x="269360" y="3689963"/>
            <a:ext cx="4194883" cy="524165"/>
            <a:chOff x="168262" y="2292571"/>
            <a:chExt cx="4194883" cy="524165"/>
          </a:xfrm>
        </p:grpSpPr>
        <p:sp>
          <p:nvSpPr>
            <p:cNvPr id="3" name="TextBox 2">
              <a:extLst>
                <a:ext uri="{FF2B5EF4-FFF2-40B4-BE49-F238E27FC236}">
                  <a16:creationId xmlns:a16="http://schemas.microsoft.com/office/drawing/2014/main" id="{F6B38085-DC8C-0930-A464-B6162D535F83}"/>
                </a:ext>
              </a:extLst>
            </p:cNvPr>
            <p:cNvSpPr txBox="1">
              <a:spLocks noGrp="1" noRot="1" noMove="1" noResize="1" noEditPoints="1" noAdjustHandles="1" noChangeArrowheads="1" noChangeShapeType="1"/>
            </p:cNvSpPr>
            <p:nvPr/>
          </p:nvSpPr>
          <p:spPr>
            <a:xfrm>
              <a:off x="654581" y="2293043"/>
              <a:ext cx="3708564" cy="523220"/>
            </a:xfrm>
            <a:prstGeom prst="rect">
              <a:avLst/>
            </a:prstGeom>
            <a:noFill/>
          </p:spPr>
          <p:txBody>
            <a:bodyPr wrap="square">
              <a:spAutoFit/>
            </a:bodyPr>
            <a:lstStyle/>
            <a:p>
              <a:r>
                <a:rPr lang="en-US" sz="1400" dirty="0"/>
                <a:t>Held listening sessions with residents in Fake Neighborhood to discover community need. </a:t>
              </a:r>
            </a:p>
          </p:txBody>
        </p:sp>
        <p:pic>
          <p:nvPicPr>
            <p:cNvPr id="58" name="Graphic 57" descr="Badge 1 with solid fill">
              <a:extLst>
                <a:ext uri="{FF2B5EF4-FFF2-40B4-BE49-F238E27FC236}">
                  <a16:creationId xmlns:a16="http://schemas.microsoft.com/office/drawing/2014/main" id="{48289E6D-4F41-3EDF-E14B-5BFF503384D4}"/>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8262" y="2292571"/>
              <a:ext cx="524165" cy="524165"/>
            </a:xfrm>
            <a:prstGeom prst="rect">
              <a:avLst/>
            </a:prstGeom>
          </p:spPr>
        </p:pic>
      </p:grpSp>
      <p:sp>
        <p:nvSpPr>
          <p:cNvPr id="449" name="TextBox 448">
            <a:extLst>
              <a:ext uri="{FF2B5EF4-FFF2-40B4-BE49-F238E27FC236}">
                <a16:creationId xmlns:a16="http://schemas.microsoft.com/office/drawing/2014/main" id="{36BD5D64-5A70-38E4-FB48-0EF88F666634}"/>
              </a:ext>
            </a:extLst>
          </p:cNvPr>
          <p:cNvSpPr txBox="1"/>
          <p:nvPr/>
        </p:nvSpPr>
        <p:spPr>
          <a:xfrm>
            <a:off x="-5344399" y="2491271"/>
            <a:ext cx="4784791" cy="738664"/>
          </a:xfrm>
          <a:prstGeom prst="rect">
            <a:avLst/>
          </a:prstGeom>
          <a:noFill/>
        </p:spPr>
        <p:txBody>
          <a:bodyPr wrap="square">
            <a:spAutoFit/>
          </a:bodyPr>
          <a:lstStyle/>
          <a:p>
            <a:r>
              <a:rPr lang="en-US" sz="1400" dirty="0"/>
              <a:t>Think about what kind of engagement you did in Step 1. In the highlighted areas of the first sentence,  enter the specific things you did to contribute to the community discovery phase.</a:t>
            </a:r>
          </a:p>
        </p:txBody>
      </p:sp>
      <p:sp>
        <p:nvSpPr>
          <p:cNvPr id="2" name="TextBox 1">
            <a:extLst>
              <a:ext uri="{FF2B5EF4-FFF2-40B4-BE49-F238E27FC236}">
                <a16:creationId xmlns:a16="http://schemas.microsoft.com/office/drawing/2014/main" id="{3A5A2666-9493-0343-21FB-EEDA622F3FE1}"/>
              </a:ext>
            </a:extLst>
          </p:cNvPr>
          <p:cNvSpPr txBox="1">
            <a:spLocks noGrp="1" noRot="1" noMove="1" noResize="1" noEditPoints="1" noAdjustHandles="1" noChangeArrowheads="1" noChangeShapeType="1"/>
          </p:cNvSpPr>
          <p:nvPr/>
        </p:nvSpPr>
        <p:spPr>
          <a:xfrm>
            <a:off x="5750647" y="5899629"/>
            <a:ext cx="2021753" cy="338554"/>
          </a:xfrm>
          <a:prstGeom prst="rect">
            <a:avLst/>
          </a:prstGeom>
          <a:noFill/>
        </p:spPr>
        <p:txBody>
          <a:bodyPr wrap="square">
            <a:spAutoFit/>
          </a:bodyPr>
          <a:lstStyle/>
          <a:p>
            <a:r>
              <a:rPr lang="en-US" sz="1600" b="1" dirty="0"/>
              <a:t>Community Context</a:t>
            </a:r>
          </a:p>
        </p:txBody>
      </p:sp>
      <p:grpSp>
        <p:nvGrpSpPr>
          <p:cNvPr id="50" name="Group 49">
            <a:extLst>
              <a:ext uri="{FF2B5EF4-FFF2-40B4-BE49-F238E27FC236}">
                <a16:creationId xmlns:a16="http://schemas.microsoft.com/office/drawing/2014/main" id="{BF957B59-BAC9-01A8-262A-554E9580B999}"/>
              </a:ext>
            </a:extLst>
          </p:cNvPr>
          <p:cNvGrpSpPr>
            <a:grpSpLocks noGrp="1" noUngrp="1" noRot="1" noMove="1" noResize="1"/>
          </p:cNvGrpSpPr>
          <p:nvPr/>
        </p:nvGrpSpPr>
        <p:grpSpPr>
          <a:xfrm>
            <a:off x="269360" y="4353848"/>
            <a:ext cx="4255612" cy="550792"/>
            <a:chOff x="167207" y="3136643"/>
            <a:chExt cx="4255612" cy="550792"/>
          </a:xfrm>
        </p:grpSpPr>
        <p:pic>
          <p:nvPicPr>
            <p:cNvPr id="55" name="Graphic 54" descr="Badge with solid fill">
              <a:extLst>
                <a:ext uri="{FF2B5EF4-FFF2-40B4-BE49-F238E27FC236}">
                  <a16:creationId xmlns:a16="http://schemas.microsoft.com/office/drawing/2014/main" id="{5AFD69E4-7C44-1406-4437-AF95843FBF85}"/>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7207" y="3136643"/>
              <a:ext cx="524165" cy="524165"/>
            </a:xfrm>
            <a:prstGeom prst="rect">
              <a:avLst/>
            </a:prstGeom>
          </p:spPr>
        </p:pic>
        <p:sp>
          <p:nvSpPr>
            <p:cNvPr id="12" name="TextBox 11">
              <a:extLst>
                <a:ext uri="{FF2B5EF4-FFF2-40B4-BE49-F238E27FC236}">
                  <a16:creationId xmlns:a16="http://schemas.microsoft.com/office/drawing/2014/main" id="{35554262-F7E0-B219-13CD-1B72FE16AA7A}"/>
                </a:ext>
              </a:extLst>
            </p:cNvPr>
            <p:cNvSpPr txBox="1">
              <a:spLocks noGrp="1" noRot="1" noMove="1" noResize="1" noEditPoints="1" noAdjustHandles="1" noChangeArrowheads="1" noChangeShapeType="1"/>
            </p:cNvSpPr>
            <p:nvPr/>
          </p:nvSpPr>
          <p:spPr>
            <a:xfrm>
              <a:off x="706499" y="3164215"/>
              <a:ext cx="3716320" cy="523220"/>
            </a:xfrm>
            <a:prstGeom prst="rect">
              <a:avLst/>
            </a:prstGeom>
            <a:noFill/>
          </p:spPr>
          <p:txBody>
            <a:bodyPr wrap="square">
              <a:spAutoFit/>
            </a:bodyPr>
            <a:lstStyle/>
            <a:p>
              <a:r>
                <a:rPr lang="en-US" sz="1400" dirty="0"/>
                <a:t>Summarized the information we gathered and prioritized top issues.</a:t>
              </a:r>
            </a:p>
          </p:txBody>
        </p:sp>
      </p:grpSp>
      <p:grpSp>
        <p:nvGrpSpPr>
          <p:cNvPr id="51" name="Group 50">
            <a:extLst>
              <a:ext uri="{FF2B5EF4-FFF2-40B4-BE49-F238E27FC236}">
                <a16:creationId xmlns:a16="http://schemas.microsoft.com/office/drawing/2014/main" id="{407E783C-8DAA-87BF-D5F8-F356540868B5}"/>
              </a:ext>
            </a:extLst>
          </p:cNvPr>
          <p:cNvGrpSpPr>
            <a:grpSpLocks noGrp="1" noUngrp="1" noRot="1" noMove="1" noResize="1"/>
          </p:cNvGrpSpPr>
          <p:nvPr/>
        </p:nvGrpSpPr>
        <p:grpSpPr>
          <a:xfrm>
            <a:off x="261321" y="4983685"/>
            <a:ext cx="4426454" cy="527750"/>
            <a:chOff x="168262" y="4551686"/>
            <a:chExt cx="4426454" cy="527750"/>
          </a:xfrm>
        </p:grpSpPr>
        <p:pic>
          <p:nvPicPr>
            <p:cNvPr id="53" name="Graphic 52" descr="Badge 3 with solid fill">
              <a:extLst>
                <a:ext uri="{FF2B5EF4-FFF2-40B4-BE49-F238E27FC236}">
                  <a16:creationId xmlns:a16="http://schemas.microsoft.com/office/drawing/2014/main" id="{A651BF5C-01F2-63FC-DB92-1CB6ACBAC7A3}"/>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8262" y="4555271"/>
              <a:ext cx="524165" cy="524165"/>
            </a:xfrm>
            <a:prstGeom prst="rect">
              <a:avLst/>
            </a:prstGeom>
          </p:spPr>
        </p:pic>
        <p:sp>
          <p:nvSpPr>
            <p:cNvPr id="38" name="TextBox 37">
              <a:extLst>
                <a:ext uri="{FF2B5EF4-FFF2-40B4-BE49-F238E27FC236}">
                  <a16:creationId xmlns:a16="http://schemas.microsoft.com/office/drawing/2014/main" id="{911D2B9E-0784-6AA9-E87C-72549DB610A8}"/>
                </a:ext>
              </a:extLst>
            </p:cNvPr>
            <p:cNvSpPr txBox="1">
              <a:spLocks noGrp="1" noRot="1" noMove="1" noResize="1" noEditPoints="1" noAdjustHandles="1" noChangeArrowheads="1" noChangeShapeType="1"/>
            </p:cNvSpPr>
            <p:nvPr/>
          </p:nvSpPr>
          <p:spPr>
            <a:xfrm>
              <a:off x="714325" y="4551686"/>
              <a:ext cx="3880391" cy="523220"/>
            </a:xfrm>
            <a:prstGeom prst="rect">
              <a:avLst/>
            </a:prstGeom>
            <a:noFill/>
          </p:spPr>
          <p:txBody>
            <a:bodyPr wrap="square">
              <a:spAutoFit/>
            </a:bodyPr>
            <a:lstStyle/>
            <a:p>
              <a:r>
                <a:rPr lang="en-US" sz="1400" dirty="0"/>
                <a:t>Created an action plan based to work towards community change related to the top issues. </a:t>
              </a:r>
            </a:p>
          </p:txBody>
        </p:sp>
      </p:grpSp>
      <p:sp>
        <p:nvSpPr>
          <p:cNvPr id="42" name="TextBox 41">
            <a:extLst>
              <a:ext uri="{FF2B5EF4-FFF2-40B4-BE49-F238E27FC236}">
                <a16:creationId xmlns:a16="http://schemas.microsoft.com/office/drawing/2014/main" id="{FC9F90F6-B8E4-C209-6C3E-61709F0E5088}"/>
              </a:ext>
            </a:extLst>
          </p:cNvPr>
          <p:cNvSpPr txBox="1"/>
          <p:nvPr/>
        </p:nvSpPr>
        <p:spPr>
          <a:xfrm>
            <a:off x="-5296180" y="6965712"/>
            <a:ext cx="4256324" cy="2677656"/>
          </a:xfrm>
          <a:prstGeom prst="rect">
            <a:avLst/>
          </a:prstGeom>
          <a:noFill/>
        </p:spPr>
        <p:txBody>
          <a:bodyPr wrap="square" numCol="2">
            <a:spAutoFit/>
          </a:bodyPr>
          <a:lstStyle/>
          <a:p>
            <a:pPr marL="285750" indent="-285750">
              <a:buFont typeface="Arial" panose="020B0604020202020204" pitchFamily="34" charset="0"/>
              <a:buChar char="•"/>
            </a:pPr>
            <a:r>
              <a:rPr lang="en-US" sz="1400" dirty="0"/>
              <a:t>Residents </a:t>
            </a:r>
          </a:p>
          <a:p>
            <a:pPr marL="285750" indent="-285750">
              <a:buFont typeface="Arial" panose="020B0604020202020204" pitchFamily="34" charset="0"/>
              <a:buChar char="•"/>
            </a:pPr>
            <a:r>
              <a:rPr lang="en-US" sz="1400" dirty="0"/>
              <a:t>Culture </a:t>
            </a:r>
          </a:p>
          <a:p>
            <a:pPr marL="285750" indent="-285750">
              <a:buFont typeface="Arial" panose="020B0604020202020204" pitchFamily="34" charset="0"/>
              <a:buChar char="•"/>
            </a:pPr>
            <a:r>
              <a:rPr lang="en-US" sz="1400" dirty="0"/>
              <a:t>History </a:t>
            </a:r>
          </a:p>
          <a:p>
            <a:pPr marL="285750" indent="-285750">
              <a:buFont typeface="Arial" panose="020B0604020202020204" pitchFamily="34" charset="0"/>
              <a:buChar char="•"/>
            </a:pPr>
            <a:r>
              <a:rPr lang="en-US" sz="1400" dirty="0"/>
              <a:t>Business  </a:t>
            </a:r>
          </a:p>
          <a:p>
            <a:pPr marL="285750" indent="-285750">
              <a:buFont typeface="Arial" panose="020B0604020202020204" pitchFamily="34" charset="0"/>
              <a:buChar char="•"/>
            </a:pPr>
            <a:r>
              <a:rPr lang="en-US" sz="1400" dirty="0"/>
              <a:t>Government  </a:t>
            </a:r>
          </a:p>
          <a:p>
            <a:pPr marL="285750" indent="-285750">
              <a:buFont typeface="Arial" panose="020B0604020202020204" pitchFamily="34" charset="0"/>
              <a:buChar char="•"/>
            </a:pPr>
            <a:r>
              <a:rPr lang="en-US" sz="1400" dirty="0"/>
              <a:t>Nonprofits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r>
              <a:rPr lang="en-US" sz="1400" dirty="0"/>
              <a:t> </a:t>
            </a:r>
          </a:p>
          <a:p>
            <a:pPr marL="285750" indent="-285750">
              <a:buFont typeface="Arial" panose="020B0604020202020204" pitchFamily="34" charset="0"/>
              <a:buChar char="•"/>
            </a:pPr>
            <a:r>
              <a:rPr lang="en-US" sz="1400" dirty="0"/>
              <a:t>Programs</a:t>
            </a:r>
          </a:p>
          <a:p>
            <a:pPr marL="285750" indent="-285750">
              <a:buFont typeface="Arial" panose="020B0604020202020204" pitchFamily="34" charset="0"/>
              <a:buChar char="•"/>
            </a:pPr>
            <a:r>
              <a:rPr lang="en-US" sz="1400" dirty="0"/>
              <a:t>Policies  </a:t>
            </a:r>
          </a:p>
          <a:p>
            <a:pPr marL="285750" indent="-285750">
              <a:buFont typeface="Arial" panose="020B0604020202020204" pitchFamily="34" charset="0"/>
              <a:buChar char="•"/>
            </a:pPr>
            <a:r>
              <a:rPr lang="en-US" sz="1400" dirty="0"/>
              <a:t>Plans </a:t>
            </a:r>
          </a:p>
          <a:p>
            <a:pPr marL="285750" indent="-285750">
              <a:buFont typeface="Arial" panose="020B0604020202020204" pitchFamily="34" charset="0"/>
              <a:buChar char="•"/>
            </a:pPr>
            <a:r>
              <a:rPr lang="en-US" sz="1400" dirty="0"/>
              <a:t>Systems </a:t>
            </a:r>
          </a:p>
          <a:p>
            <a:pPr marL="285750" indent="-285750">
              <a:buFont typeface="Arial" panose="020B0604020202020204" pitchFamily="34" charset="0"/>
              <a:buChar char="•"/>
            </a:pPr>
            <a:r>
              <a:rPr lang="en-US" sz="1400" dirty="0"/>
              <a:t>Resources </a:t>
            </a:r>
          </a:p>
          <a:p>
            <a:pPr marL="285750" indent="-285750">
              <a:buFont typeface="Arial" panose="020B0604020202020204" pitchFamily="34" charset="0"/>
              <a:buChar char="•"/>
            </a:pPr>
            <a:r>
              <a:rPr lang="en-US" sz="1400" dirty="0"/>
              <a:t>Environments (physical) </a:t>
            </a:r>
          </a:p>
        </p:txBody>
      </p:sp>
      <p:sp>
        <p:nvSpPr>
          <p:cNvPr id="56" name="TextBox 55">
            <a:extLst>
              <a:ext uri="{FF2B5EF4-FFF2-40B4-BE49-F238E27FC236}">
                <a16:creationId xmlns:a16="http://schemas.microsoft.com/office/drawing/2014/main" id="{DD4F7A47-072D-D520-6941-0D04BAC9D380}"/>
              </a:ext>
            </a:extLst>
          </p:cNvPr>
          <p:cNvSpPr txBox="1">
            <a:spLocks noGrp="1" noRot="1" noMove="1" noResize="1" noEditPoints="1" noAdjustHandles="1" noChangeArrowheads="1" noChangeShapeType="1"/>
          </p:cNvSpPr>
          <p:nvPr/>
        </p:nvSpPr>
        <p:spPr>
          <a:xfrm>
            <a:off x="5092732" y="3814604"/>
            <a:ext cx="2028529" cy="584775"/>
          </a:xfrm>
          <a:prstGeom prst="rect">
            <a:avLst/>
          </a:prstGeom>
          <a:noFill/>
        </p:spPr>
        <p:txBody>
          <a:bodyPr wrap="square">
            <a:spAutoFit/>
          </a:bodyPr>
          <a:lstStyle/>
          <a:p>
            <a:pPr algn="ctr"/>
            <a:r>
              <a:rPr lang="en-US" sz="1600" b="1" dirty="0"/>
              <a:t>Thank you to those who contributed!</a:t>
            </a:r>
          </a:p>
        </p:txBody>
      </p:sp>
      <p:cxnSp>
        <p:nvCxnSpPr>
          <p:cNvPr id="453" name="Straight Arrow Connector 452">
            <a:extLst>
              <a:ext uri="{FF2B5EF4-FFF2-40B4-BE49-F238E27FC236}">
                <a16:creationId xmlns:a16="http://schemas.microsoft.com/office/drawing/2014/main" id="{C521837A-66B7-DDCD-B67D-8484D14E14E6}"/>
              </a:ext>
              <a:ext uri="{C183D7F6-B498-43B3-948B-1728B52AA6E4}">
                <adec:decorative xmlns:adec="http://schemas.microsoft.com/office/drawing/2017/decorative" val="1"/>
              </a:ext>
            </a:extLst>
          </p:cNvPr>
          <p:cNvCxnSpPr/>
          <p:nvPr/>
        </p:nvCxnSpPr>
        <p:spPr>
          <a:xfrm>
            <a:off x="-682544" y="3948676"/>
            <a:ext cx="6241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A330E949-3C92-42F8-7F8C-105B03B74C3A}"/>
              </a:ext>
            </a:extLst>
          </p:cNvPr>
          <p:cNvSpPr txBox="1">
            <a:spLocks noGrp="1" noRot="1" noMove="1" noResize="1" noEditPoints="1" noAdjustHandles="1" noChangeArrowheads="1" noChangeShapeType="1"/>
          </p:cNvSpPr>
          <p:nvPr/>
        </p:nvSpPr>
        <p:spPr>
          <a:xfrm>
            <a:off x="496167" y="6973027"/>
            <a:ext cx="6913690" cy="1600438"/>
          </a:xfrm>
          <a:custGeom>
            <a:avLst/>
            <a:gdLst>
              <a:gd name="connsiteX0" fmla="*/ 0 w 6913690"/>
              <a:gd name="connsiteY0" fmla="*/ 0 h 1600438"/>
              <a:gd name="connsiteX1" fmla="*/ 6913690 w 6913690"/>
              <a:gd name="connsiteY1" fmla="*/ 0 h 1600438"/>
              <a:gd name="connsiteX2" fmla="*/ 6913690 w 6913690"/>
              <a:gd name="connsiteY2" fmla="*/ 1600438 h 1600438"/>
              <a:gd name="connsiteX3" fmla="*/ 0 w 6913690"/>
              <a:gd name="connsiteY3" fmla="*/ 1600438 h 1600438"/>
              <a:gd name="connsiteX4" fmla="*/ 0 w 6913690"/>
              <a:gd name="connsiteY4" fmla="*/ 0 h 1600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3690" h="1600438" extrusionOk="0">
                <a:moveTo>
                  <a:pt x="0" y="0"/>
                </a:moveTo>
                <a:cubicBezTo>
                  <a:pt x="2008611" y="-5264"/>
                  <a:pt x="5993000" y="84467"/>
                  <a:pt x="6913690" y="0"/>
                </a:cubicBezTo>
                <a:cubicBezTo>
                  <a:pt x="7056135" y="596726"/>
                  <a:pt x="6988605" y="1375637"/>
                  <a:pt x="6913690" y="1600438"/>
                </a:cubicBezTo>
                <a:cubicBezTo>
                  <a:pt x="5342490" y="1706758"/>
                  <a:pt x="870610" y="1592789"/>
                  <a:pt x="0" y="1600438"/>
                </a:cubicBezTo>
                <a:cubicBezTo>
                  <a:pt x="-3263" y="923328"/>
                  <a:pt x="-4378" y="362888"/>
                  <a:pt x="0" y="0"/>
                </a:cubicBezTo>
                <a:close/>
              </a:path>
            </a:pathLst>
          </a:custGeom>
          <a:noFill/>
          <a:ln>
            <a:solidFill>
              <a:srgbClr val="1BA6B3"/>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a:spAutoFit/>
          </a:bodyPr>
          <a:lstStyle/>
          <a:p>
            <a:r>
              <a:rPr lang="en-US" sz="1400" dirty="0"/>
              <a:t>Through engaging with Fake Neighborhood residents and organizations, we discovered Fake Neighborhood is a very tight-knit neighborhood in the state’s capital area. Most buildings were created in the early 1900’s and the infrastructure and roads are aged. The neighborhood is very walkable to local shops and businesses, but not many with affordable healthy foods. The Grand River runs through the neighborhood, creating opportunity for free physical activity. The residents are mostly immigrants, with English being their second language.</a:t>
            </a:r>
          </a:p>
        </p:txBody>
      </p:sp>
      <p:sp>
        <p:nvSpPr>
          <p:cNvPr id="5" name="TextBox 4">
            <a:extLst>
              <a:ext uri="{FF2B5EF4-FFF2-40B4-BE49-F238E27FC236}">
                <a16:creationId xmlns:a16="http://schemas.microsoft.com/office/drawing/2014/main" id="{EB62DF81-BF7D-9C68-97BD-ACABCD6CC4ED}"/>
              </a:ext>
            </a:extLst>
          </p:cNvPr>
          <p:cNvSpPr txBox="1">
            <a:spLocks noGrp="1" noRot="1" noMove="1" noResize="1" noEditPoints="1" noAdjustHandles="1" noChangeArrowheads="1" noChangeShapeType="1"/>
          </p:cNvSpPr>
          <p:nvPr/>
        </p:nvSpPr>
        <p:spPr>
          <a:xfrm>
            <a:off x="4949390" y="4346934"/>
            <a:ext cx="2553650" cy="1169551"/>
          </a:xfrm>
          <a:prstGeom prst="rect">
            <a:avLst/>
          </a:prstGeom>
          <a:noFill/>
        </p:spPr>
        <p:txBody>
          <a:bodyPr wrap="square">
            <a:spAutoFit/>
          </a:bodyPr>
          <a:lstStyle/>
          <a:p>
            <a:pPr marL="285750" indent="-285750">
              <a:buFont typeface="Arial" panose="020B0604020202020204" pitchFamily="34" charset="0"/>
              <a:buChar char="•"/>
            </a:pPr>
            <a:r>
              <a:rPr lang="en-US" sz="1400" dirty="0"/>
              <a:t>Fake neighborhood shops and businesses </a:t>
            </a:r>
          </a:p>
          <a:p>
            <a:pPr marL="285750" indent="-285750">
              <a:buFont typeface="Arial" panose="020B0604020202020204" pitchFamily="34" charset="0"/>
              <a:buChar char="•"/>
            </a:pPr>
            <a:r>
              <a:rPr lang="en-US" sz="1400" dirty="0"/>
              <a:t>Fake Neighborhood Center</a:t>
            </a:r>
          </a:p>
          <a:p>
            <a:pPr marL="285750" indent="-285750">
              <a:buFont typeface="Arial" panose="020B0604020202020204" pitchFamily="34" charset="0"/>
              <a:buChar char="•"/>
            </a:pPr>
            <a:r>
              <a:rPr lang="en-US" sz="1400" dirty="0"/>
              <a:t>Residents of Fake Neighborhood, Lansing</a:t>
            </a:r>
          </a:p>
        </p:txBody>
      </p:sp>
      <p:sp>
        <p:nvSpPr>
          <p:cNvPr id="28" name="TextBox 27">
            <a:extLst>
              <a:ext uri="{FF2B5EF4-FFF2-40B4-BE49-F238E27FC236}">
                <a16:creationId xmlns:a16="http://schemas.microsoft.com/office/drawing/2014/main" id="{5545180C-D4A2-42A9-585D-CEF07F0FC3DB}"/>
              </a:ext>
            </a:extLst>
          </p:cNvPr>
          <p:cNvSpPr txBox="1"/>
          <p:nvPr/>
        </p:nvSpPr>
        <p:spPr>
          <a:xfrm>
            <a:off x="-4931232" y="166375"/>
            <a:ext cx="4371624" cy="307777"/>
          </a:xfrm>
          <a:prstGeom prst="rect">
            <a:avLst/>
          </a:prstGeom>
          <a:noFill/>
        </p:spPr>
        <p:txBody>
          <a:bodyPr wrap="square">
            <a:spAutoFit/>
          </a:bodyPr>
          <a:lstStyle/>
          <a:p>
            <a:r>
              <a:rPr lang="en-US" sz="1400" dirty="0"/>
              <a:t>Enter your organization and/or SNAP-Ed program here </a:t>
            </a:r>
          </a:p>
        </p:txBody>
      </p:sp>
      <p:cxnSp>
        <p:nvCxnSpPr>
          <p:cNvPr id="32" name="Straight Arrow Connector 31">
            <a:extLst>
              <a:ext uri="{FF2B5EF4-FFF2-40B4-BE49-F238E27FC236}">
                <a16:creationId xmlns:a16="http://schemas.microsoft.com/office/drawing/2014/main" id="{1B05220B-5208-EDE7-AA44-994011F1A7E6}"/>
              </a:ext>
              <a:ext uri="{C183D7F6-B498-43B3-948B-1728B52AA6E4}">
                <adec:decorative xmlns:adec="http://schemas.microsoft.com/office/drawing/2017/decorative" val="1"/>
              </a:ext>
            </a:extLst>
          </p:cNvPr>
          <p:cNvCxnSpPr/>
          <p:nvPr/>
        </p:nvCxnSpPr>
        <p:spPr>
          <a:xfrm>
            <a:off x="-736992" y="323920"/>
            <a:ext cx="6241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07235FBF-7243-3D20-3CA8-C713F37BAF97}"/>
              </a:ext>
            </a:extLst>
          </p:cNvPr>
          <p:cNvSpPr txBox="1"/>
          <p:nvPr/>
        </p:nvSpPr>
        <p:spPr>
          <a:xfrm>
            <a:off x="8498651" y="2860"/>
            <a:ext cx="4371624" cy="954107"/>
          </a:xfrm>
          <a:prstGeom prst="rect">
            <a:avLst/>
          </a:prstGeom>
          <a:noFill/>
        </p:spPr>
        <p:txBody>
          <a:bodyPr wrap="square">
            <a:spAutoFit/>
          </a:bodyPr>
          <a:lstStyle/>
          <a:p>
            <a:r>
              <a:rPr lang="en-US" sz="1400" dirty="0"/>
              <a:t>Enter the name of the community you conducted the exploration in here. NOTE: Even if you completed the exploration in multiple communities, you should only focus on one per infographic.</a:t>
            </a:r>
          </a:p>
        </p:txBody>
      </p:sp>
      <p:cxnSp>
        <p:nvCxnSpPr>
          <p:cNvPr id="40" name="Straight Arrow Connector 39">
            <a:extLst>
              <a:ext uri="{FF2B5EF4-FFF2-40B4-BE49-F238E27FC236}">
                <a16:creationId xmlns:a16="http://schemas.microsoft.com/office/drawing/2014/main" id="{4361A75D-E52F-1152-73C1-21D9820D13F9}"/>
              </a:ext>
              <a:ext uri="{C183D7F6-B498-43B3-948B-1728B52AA6E4}">
                <adec:decorative xmlns:adec="http://schemas.microsoft.com/office/drawing/2017/decorative" val="1"/>
              </a:ext>
            </a:extLst>
          </p:cNvPr>
          <p:cNvCxnSpPr>
            <a:cxnSpLocks/>
          </p:cNvCxnSpPr>
          <p:nvPr/>
        </p:nvCxnSpPr>
        <p:spPr>
          <a:xfrm flipH="1">
            <a:off x="7869382" y="356893"/>
            <a:ext cx="6179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78C82987-795B-C8BD-DCA7-DE5D45148A33}"/>
              </a:ext>
            </a:extLst>
          </p:cNvPr>
          <p:cNvSpPr txBox="1"/>
          <p:nvPr/>
        </p:nvSpPr>
        <p:spPr>
          <a:xfrm>
            <a:off x="8466868" y="6520743"/>
            <a:ext cx="4026687" cy="738664"/>
          </a:xfrm>
          <a:prstGeom prst="rect">
            <a:avLst/>
          </a:prstGeom>
          <a:noFill/>
        </p:spPr>
        <p:txBody>
          <a:bodyPr wrap="square" rtlCol="0">
            <a:spAutoFit/>
          </a:bodyPr>
          <a:lstStyle/>
          <a:p>
            <a:r>
              <a:rPr lang="en-US" sz="1400" dirty="0"/>
              <a:t>OPTIONAL: Click the county on the map of Michigan that you completed the exploration process in. Drag it into the white space.</a:t>
            </a:r>
          </a:p>
        </p:txBody>
      </p:sp>
      <p:cxnSp>
        <p:nvCxnSpPr>
          <p:cNvPr id="54" name="Straight Arrow Connector 53">
            <a:extLst>
              <a:ext uri="{FF2B5EF4-FFF2-40B4-BE49-F238E27FC236}">
                <a16:creationId xmlns:a16="http://schemas.microsoft.com/office/drawing/2014/main" id="{EA430CC4-81D0-0CDD-740C-25F195BC6529}"/>
              </a:ext>
              <a:ext uri="{C183D7F6-B498-43B3-948B-1728B52AA6E4}">
                <adec:decorative xmlns:adec="http://schemas.microsoft.com/office/drawing/2017/decorative" val="1"/>
              </a:ext>
            </a:extLst>
          </p:cNvPr>
          <p:cNvCxnSpPr>
            <a:cxnSpLocks/>
          </p:cNvCxnSpPr>
          <p:nvPr/>
        </p:nvCxnSpPr>
        <p:spPr>
          <a:xfrm flipH="1">
            <a:off x="7869382" y="4627266"/>
            <a:ext cx="6179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8" name="TextBox 447">
            <a:extLst>
              <a:ext uri="{FF2B5EF4-FFF2-40B4-BE49-F238E27FC236}">
                <a16:creationId xmlns:a16="http://schemas.microsoft.com/office/drawing/2014/main" id="{972AFF48-B5DB-4166-F4A7-40A75F0299CF}"/>
              </a:ext>
            </a:extLst>
          </p:cNvPr>
          <p:cNvSpPr txBox="1"/>
          <p:nvPr/>
        </p:nvSpPr>
        <p:spPr>
          <a:xfrm>
            <a:off x="-5296381" y="3363829"/>
            <a:ext cx="4688757" cy="2246769"/>
          </a:xfrm>
          <a:prstGeom prst="rect">
            <a:avLst/>
          </a:prstGeom>
          <a:noFill/>
        </p:spPr>
        <p:txBody>
          <a:bodyPr wrap="square" numCol="2">
            <a:spAutoFit/>
          </a:bodyPr>
          <a:lstStyle/>
          <a:p>
            <a:r>
              <a:rPr lang="en-US" sz="1400" b="1" dirty="0"/>
              <a:t>EXAMPLES:</a:t>
            </a:r>
          </a:p>
          <a:p>
            <a:endParaRPr lang="en-US" sz="1400" b="1" dirty="0"/>
          </a:p>
          <a:p>
            <a:r>
              <a:rPr lang="en-US" sz="1400" dirty="0"/>
              <a:t>Method(s):</a:t>
            </a:r>
          </a:p>
          <a:p>
            <a:pPr marL="285750" indent="-285750">
              <a:buFont typeface="Arial" panose="020B0604020202020204" pitchFamily="34" charset="0"/>
              <a:buChar char="•"/>
            </a:pPr>
            <a:r>
              <a:rPr lang="en-US" sz="1400" dirty="0"/>
              <a:t>Talked</a:t>
            </a:r>
          </a:p>
          <a:p>
            <a:pPr marL="285750" indent="-285750">
              <a:buFont typeface="Arial" panose="020B0604020202020204" pitchFamily="34" charset="0"/>
              <a:buChar char="•"/>
            </a:pPr>
            <a:r>
              <a:rPr lang="en-US" sz="1400" dirty="0"/>
              <a:t>Held focus groups</a:t>
            </a:r>
          </a:p>
          <a:p>
            <a:pPr marL="285750" indent="-285750">
              <a:buFont typeface="Arial" panose="020B0604020202020204" pitchFamily="34" charset="0"/>
              <a:buChar char="•"/>
            </a:pPr>
            <a:r>
              <a:rPr lang="en-US" sz="1400" dirty="0"/>
              <a:t>Held listening sessions</a:t>
            </a:r>
          </a:p>
          <a:p>
            <a:pPr marL="285750" indent="-285750">
              <a:buFont typeface="Arial" panose="020B0604020202020204" pitchFamily="34" charset="0"/>
              <a:buChar char="•"/>
            </a:pPr>
            <a:r>
              <a:rPr lang="en-US" sz="1400" dirty="0"/>
              <a:t>Used surveys</a:t>
            </a:r>
          </a:p>
          <a:p>
            <a:pPr marL="285750" indent="-285750">
              <a:buFont typeface="Arial" panose="020B0604020202020204" pitchFamily="34" charset="0"/>
              <a:buChar char="•"/>
            </a:pPr>
            <a:endParaRPr lang="en-US" sz="1400" dirty="0"/>
          </a:p>
          <a:p>
            <a:endParaRPr lang="en-US" sz="1400" dirty="0"/>
          </a:p>
          <a:p>
            <a:endParaRPr lang="en-US" sz="1400" dirty="0"/>
          </a:p>
          <a:p>
            <a:endParaRPr lang="en-US" sz="1400" dirty="0"/>
          </a:p>
          <a:p>
            <a:endParaRPr lang="en-US" sz="1400" dirty="0"/>
          </a:p>
          <a:p>
            <a:r>
              <a:rPr lang="en-US" sz="1400" dirty="0"/>
              <a:t>Type(s) of community member(s):</a:t>
            </a:r>
          </a:p>
          <a:p>
            <a:pPr marL="285750" indent="-285750">
              <a:buFont typeface="Arial" panose="020B0604020202020204" pitchFamily="34" charset="0"/>
              <a:buChar char="•"/>
            </a:pPr>
            <a:r>
              <a:rPr lang="en-US" sz="1400" dirty="0"/>
              <a:t>Specific groups of people </a:t>
            </a:r>
          </a:p>
          <a:p>
            <a:pPr marL="285750" indent="-285750">
              <a:buFont typeface="Arial" panose="020B0604020202020204" pitchFamily="34" charset="0"/>
              <a:buChar char="•"/>
            </a:pPr>
            <a:r>
              <a:rPr lang="en-US" sz="1400" dirty="0"/>
              <a:t>in X county / town / city / neighborhood</a:t>
            </a:r>
          </a:p>
        </p:txBody>
      </p:sp>
      <p:sp>
        <p:nvSpPr>
          <p:cNvPr id="454" name="TextBox 453">
            <a:extLst>
              <a:ext uri="{FF2B5EF4-FFF2-40B4-BE49-F238E27FC236}">
                <a16:creationId xmlns:a16="http://schemas.microsoft.com/office/drawing/2014/main" id="{F5396FCF-26E2-539C-AD32-570215F3BD5F}"/>
              </a:ext>
            </a:extLst>
          </p:cNvPr>
          <p:cNvSpPr txBox="1"/>
          <p:nvPr/>
        </p:nvSpPr>
        <p:spPr>
          <a:xfrm>
            <a:off x="8498652" y="7644459"/>
            <a:ext cx="3985679" cy="738664"/>
          </a:xfrm>
          <a:prstGeom prst="rect">
            <a:avLst/>
          </a:prstGeom>
          <a:noFill/>
        </p:spPr>
        <p:txBody>
          <a:bodyPr wrap="square" rtlCol="0">
            <a:spAutoFit/>
          </a:bodyPr>
          <a:lstStyle/>
          <a:p>
            <a:r>
              <a:rPr lang="en-US" sz="1400" dirty="0"/>
              <a:t>OPTIONAL: Include a photo that represents your community (e.g., a community hub, a welcome sign into the town/city, etc.)</a:t>
            </a:r>
          </a:p>
        </p:txBody>
      </p:sp>
      <p:sp>
        <p:nvSpPr>
          <p:cNvPr id="456" name="TextBox 455">
            <a:extLst>
              <a:ext uri="{FF2B5EF4-FFF2-40B4-BE49-F238E27FC236}">
                <a16:creationId xmlns:a16="http://schemas.microsoft.com/office/drawing/2014/main" id="{371F547F-CA62-E5E0-4713-A6826A1832D6}"/>
              </a:ext>
            </a:extLst>
          </p:cNvPr>
          <p:cNvSpPr txBox="1"/>
          <p:nvPr/>
        </p:nvSpPr>
        <p:spPr>
          <a:xfrm>
            <a:off x="-5344399" y="5590150"/>
            <a:ext cx="5171247" cy="1384995"/>
          </a:xfrm>
          <a:prstGeom prst="rect">
            <a:avLst/>
          </a:prstGeom>
          <a:noFill/>
        </p:spPr>
        <p:txBody>
          <a:bodyPr wrap="square">
            <a:spAutoFit/>
          </a:bodyPr>
          <a:lstStyle/>
          <a:p>
            <a:r>
              <a:rPr lang="en-US" sz="1400" dirty="0"/>
              <a:t>The community context section is a snapshot of the community including key characteristics that you heard during the discovery phase. </a:t>
            </a:r>
            <a:r>
              <a:rPr lang="en-US" sz="1400" b="0" i="0" dirty="0">
                <a:solidFill>
                  <a:srgbClr val="000000"/>
                </a:solidFill>
                <a:effectLst/>
              </a:rPr>
              <a:t>Select and list the top 5-7 pieces of information that community members shared. Consider a strengths-based approach when selecting aspects of the community that have a strong impact on improving the quality of life.</a:t>
            </a:r>
          </a:p>
        </p:txBody>
      </p:sp>
      <p:sp>
        <p:nvSpPr>
          <p:cNvPr id="44" name="TextBox 43">
            <a:extLst>
              <a:ext uri="{FF2B5EF4-FFF2-40B4-BE49-F238E27FC236}">
                <a16:creationId xmlns:a16="http://schemas.microsoft.com/office/drawing/2014/main" id="{6143B44A-186D-9789-2173-60E24C754C6D}"/>
              </a:ext>
            </a:extLst>
          </p:cNvPr>
          <p:cNvSpPr txBox="1"/>
          <p:nvPr/>
        </p:nvSpPr>
        <p:spPr>
          <a:xfrm>
            <a:off x="9002" y="-974527"/>
            <a:ext cx="7753007" cy="523220"/>
          </a:xfrm>
          <a:prstGeom prst="rect">
            <a:avLst/>
          </a:prstGeom>
          <a:noFill/>
          <a:ln>
            <a:solidFill>
              <a:srgbClr val="1BA6B3"/>
            </a:solidFill>
          </a:ln>
        </p:spPr>
        <p:txBody>
          <a:bodyPr wrap="square">
            <a:spAutoFit/>
          </a:bodyPr>
          <a:lstStyle/>
          <a:p>
            <a:r>
              <a:rPr lang="en-US" sz="1400" b="1" dirty="0"/>
              <a:t>Page 1 provides an overview of the Community PSE Exploration process and the community you implemented it in.  You will use your answers from step 1, questions 1-4 to complete this page.</a:t>
            </a:r>
          </a:p>
        </p:txBody>
      </p:sp>
      <p:sp>
        <p:nvSpPr>
          <p:cNvPr id="46" name="Star: 5 Points 45">
            <a:extLst>
              <a:ext uri="{FF2B5EF4-FFF2-40B4-BE49-F238E27FC236}">
                <a16:creationId xmlns:a16="http://schemas.microsoft.com/office/drawing/2014/main" id="{181DC2DC-6164-2441-2E3F-16F2FC767221}"/>
              </a:ext>
            </a:extLst>
          </p:cNvPr>
          <p:cNvSpPr/>
          <p:nvPr/>
        </p:nvSpPr>
        <p:spPr>
          <a:xfrm>
            <a:off x="-401045" y="-877788"/>
            <a:ext cx="330469" cy="329741"/>
          </a:xfrm>
          <a:prstGeom prst="star5">
            <a:avLst/>
          </a:prstGeom>
          <a:solidFill>
            <a:srgbClr val="1BA6B3"/>
          </a:solidFill>
          <a:ln>
            <a:solidFill>
              <a:srgbClr val="1BA6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 name="Picture 459" descr="A blue and black sign&#10;&#10;Description automatically generated">
            <a:extLst>
              <a:ext uri="{FF2B5EF4-FFF2-40B4-BE49-F238E27FC236}">
                <a16:creationId xmlns:a16="http://schemas.microsoft.com/office/drawing/2014/main" id="{47F5DD43-3BA2-7D5A-2EF8-C1C4ADDA0271}"/>
              </a:ext>
            </a:extLst>
          </p:cNvPr>
          <p:cNvPicPr>
            <a:picLocks noGrp="1" noRot="1" noChangeAspect="1" noMove="1" noResize="1" noEditPoints="1" noAdjustHandles="1" noChangeArrowheads="1" noChangeShapeType="1" noCrop="1"/>
          </p:cNvPicPr>
          <p:nvPr/>
        </p:nvPicPr>
        <p:blipFill>
          <a:blip r:embed="rId14">
            <a:extLst>
              <a:ext uri="{28A0092B-C50C-407E-A947-70E740481C1C}">
                <a14:useLocalDpi xmlns:a14="http://schemas.microsoft.com/office/drawing/2010/main" val="0"/>
              </a:ext>
            </a:extLst>
          </a:blip>
          <a:stretch>
            <a:fillRect/>
          </a:stretch>
        </p:blipFill>
        <p:spPr>
          <a:xfrm>
            <a:off x="234054" y="9388824"/>
            <a:ext cx="750877" cy="464095"/>
          </a:xfrm>
          <a:prstGeom prst="rect">
            <a:avLst/>
          </a:prstGeom>
        </p:spPr>
      </p:pic>
    </p:spTree>
    <p:extLst>
      <p:ext uri="{BB962C8B-B14F-4D97-AF65-F5344CB8AC3E}">
        <p14:creationId xmlns:p14="http://schemas.microsoft.com/office/powerpoint/2010/main" val="36580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362C281A-9C8C-ACA7-D05B-19B1A4C3776F}"/>
              </a:ext>
            </a:extLst>
          </p:cNvPr>
          <p:cNvGrpSpPr>
            <a:grpSpLocks noGrp="1" noUngrp="1" noRot="1" noMove="1" noResize="1"/>
          </p:cNvGrpSpPr>
          <p:nvPr/>
        </p:nvGrpSpPr>
        <p:grpSpPr>
          <a:xfrm>
            <a:off x="560018" y="6494417"/>
            <a:ext cx="1833219" cy="1459182"/>
            <a:chOff x="216098" y="1504338"/>
            <a:chExt cx="1187308" cy="922158"/>
          </a:xfrm>
        </p:grpSpPr>
        <p:sp>
          <p:nvSpPr>
            <p:cNvPr id="52" name="Oval 51">
              <a:extLst>
                <a:ext uri="{FF2B5EF4-FFF2-40B4-BE49-F238E27FC236}">
                  <a16:creationId xmlns:a16="http://schemas.microsoft.com/office/drawing/2014/main" id="{161A3290-AF29-2B89-3007-920173C79275}"/>
                </a:ext>
              </a:extLst>
            </p:cNvPr>
            <p:cNvSpPr>
              <a:spLocks noGrp="1" noRot="1" noMove="1" noResize="1" noEditPoints="1" noAdjustHandles="1" noChangeArrowheads="1" noChangeShapeType="1"/>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0F9F2D17-F1F5-44E9-F7F2-8DCECFBD405D}"/>
                </a:ext>
              </a:extLst>
            </p:cNvPr>
            <p:cNvSpPr>
              <a:spLocks noGrp="1" noRot="1" noMove="1" noResize="1" noEditPoints="1" noAdjustHandles="1" noChangeArrowheads="1" noChangeShapeType="1"/>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Access to Healthy Foods</a:t>
              </a:r>
            </a:p>
          </p:txBody>
        </p:sp>
      </p:grpSp>
      <p:grpSp>
        <p:nvGrpSpPr>
          <p:cNvPr id="58" name="Group 57">
            <a:extLst>
              <a:ext uri="{FF2B5EF4-FFF2-40B4-BE49-F238E27FC236}">
                <a16:creationId xmlns:a16="http://schemas.microsoft.com/office/drawing/2014/main" id="{677FB62C-0CF6-EA69-4EE0-B4085C6151FC}"/>
              </a:ext>
            </a:extLst>
          </p:cNvPr>
          <p:cNvGrpSpPr>
            <a:grpSpLocks noGrp="1" noUngrp="1" noRot="1" noMove="1" noResize="1"/>
          </p:cNvGrpSpPr>
          <p:nvPr/>
        </p:nvGrpSpPr>
        <p:grpSpPr>
          <a:xfrm>
            <a:off x="3173021" y="6494417"/>
            <a:ext cx="1833219" cy="1459182"/>
            <a:chOff x="216098" y="1504338"/>
            <a:chExt cx="1187308" cy="922158"/>
          </a:xfrm>
        </p:grpSpPr>
        <p:sp>
          <p:nvSpPr>
            <p:cNvPr id="68" name="Oval 67">
              <a:extLst>
                <a:ext uri="{FF2B5EF4-FFF2-40B4-BE49-F238E27FC236}">
                  <a16:creationId xmlns:a16="http://schemas.microsoft.com/office/drawing/2014/main" id="{DEC9DE25-FC24-1235-75CE-08DF28EAF8DA}"/>
                </a:ext>
              </a:extLst>
            </p:cNvPr>
            <p:cNvSpPr>
              <a:spLocks noGrp="1" noRot="1" noMove="1" noResize="1" noEditPoints="1" noAdjustHandles="1" noChangeArrowheads="1" noChangeShapeType="1"/>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C7AF2E34-4C8D-1764-D3F2-2A6239490508}"/>
                </a:ext>
              </a:extLst>
            </p:cNvPr>
            <p:cNvSpPr>
              <a:spLocks noGrp="1" noRot="1" noMove="1" noResize="1" noEditPoints="1" noAdjustHandles="1" noChangeArrowheads="1" noChangeShapeType="1"/>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Safety</a:t>
              </a:r>
            </a:p>
          </p:txBody>
        </p:sp>
      </p:grpSp>
      <p:grpSp>
        <p:nvGrpSpPr>
          <p:cNvPr id="70" name="Group 69">
            <a:extLst>
              <a:ext uri="{FF2B5EF4-FFF2-40B4-BE49-F238E27FC236}">
                <a16:creationId xmlns:a16="http://schemas.microsoft.com/office/drawing/2014/main" id="{E52AED10-8411-6EAD-8379-69DCEB9E14CA}"/>
              </a:ext>
            </a:extLst>
          </p:cNvPr>
          <p:cNvGrpSpPr>
            <a:grpSpLocks noGrp="1" noUngrp="1" noRot="1" noMove="1" noResize="1"/>
          </p:cNvGrpSpPr>
          <p:nvPr/>
        </p:nvGrpSpPr>
        <p:grpSpPr>
          <a:xfrm>
            <a:off x="5448742" y="6494417"/>
            <a:ext cx="1833219" cy="1459182"/>
            <a:chOff x="216098" y="1504338"/>
            <a:chExt cx="1187308" cy="922158"/>
          </a:xfrm>
        </p:grpSpPr>
        <p:sp>
          <p:nvSpPr>
            <p:cNvPr id="71" name="Oval 70">
              <a:extLst>
                <a:ext uri="{FF2B5EF4-FFF2-40B4-BE49-F238E27FC236}">
                  <a16:creationId xmlns:a16="http://schemas.microsoft.com/office/drawing/2014/main" id="{4D285CB2-91CD-CCA3-A3E3-52EB96926F6C}"/>
                </a:ext>
              </a:extLst>
            </p:cNvPr>
            <p:cNvSpPr>
              <a:spLocks noGrp="1" noRot="1" noMove="1" noResize="1" noEditPoints="1" noAdjustHandles="1" noChangeArrowheads="1" noChangeShapeType="1"/>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A521862B-0CC2-E1CB-FE1C-EDB39E7A745F}"/>
                </a:ext>
              </a:extLst>
            </p:cNvPr>
            <p:cNvSpPr>
              <a:spLocks noGrp="1" noRot="1" noMove="1" noResize="1" noEditPoints="1" noAdjustHandles="1" noChangeArrowheads="1" noChangeShapeType="1"/>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Affordable Housing</a:t>
              </a:r>
            </a:p>
          </p:txBody>
        </p:sp>
      </p:grpSp>
      <p:grpSp>
        <p:nvGrpSpPr>
          <p:cNvPr id="73" name="Group 72">
            <a:extLst>
              <a:ext uri="{FF2B5EF4-FFF2-40B4-BE49-F238E27FC236}">
                <a16:creationId xmlns:a16="http://schemas.microsoft.com/office/drawing/2014/main" id="{1738DD2A-C2C6-579A-B743-8B9400DA228E}"/>
              </a:ext>
            </a:extLst>
          </p:cNvPr>
          <p:cNvGrpSpPr>
            <a:grpSpLocks noGrp="1" noUngrp="1" noRot="1" noMove="1" noResize="1"/>
          </p:cNvGrpSpPr>
          <p:nvPr/>
        </p:nvGrpSpPr>
        <p:grpSpPr>
          <a:xfrm>
            <a:off x="560018" y="8068840"/>
            <a:ext cx="1833219" cy="1459182"/>
            <a:chOff x="216098" y="1504338"/>
            <a:chExt cx="1187308" cy="922158"/>
          </a:xfrm>
        </p:grpSpPr>
        <p:sp>
          <p:nvSpPr>
            <p:cNvPr id="74" name="Oval 73">
              <a:extLst>
                <a:ext uri="{FF2B5EF4-FFF2-40B4-BE49-F238E27FC236}">
                  <a16:creationId xmlns:a16="http://schemas.microsoft.com/office/drawing/2014/main" id="{D0794125-D30F-06CA-5DB5-D5968454C0EA}"/>
                </a:ext>
              </a:extLst>
            </p:cNvPr>
            <p:cNvSpPr>
              <a:spLocks noGrp="1" noRot="1" noMove="1" noResize="1" noEditPoints="1" noAdjustHandles="1" noChangeArrowheads="1" noChangeShapeType="1"/>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E768C3FD-ABFD-75DB-BA11-380819769DD2}"/>
                </a:ext>
              </a:extLst>
            </p:cNvPr>
            <p:cNvSpPr>
              <a:spLocks noGrp="1" noRot="1" noMove="1" noResize="1" noEditPoints="1" noAdjustHandles="1" noChangeArrowheads="1" noChangeShapeType="1"/>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Inequitable Systems</a:t>
              </a:r>
            </a:p>
          </p:txBody>
        </p:sp>
      </p:grpSp>
      <p:grpSp>
        <p:nvGrpSpPr>
          <p:cNvPr id="76" name="Group 75">
            <a:extLst>
              <a:ext uri="{FF2B5EF4-FFF2-40B4-BE49-F238E27FC236}">
                <a16:creationId xmlns:a16="http://schemas.microsoft.com/office/drawing/2014/main" id="{03F151A1-FCAA-9C61-F492-3621A5EBBA1E}"/>
              </a:ext>
            </a:extLst>
          </p:cNvPr>
          <p:cNvGrpSpPr>
            <a:grpSpLocks noGrp="1" noUngrp="1" noRot="1" noMove="1" noResize="1"/>
          </p:cNvGrpSpPr>
          <p:nvPr/>
        </p:nvGrpSpPr>
        <p:grpSpPr>
          <a:xfrm>
            <a:off x="3173021" y="8068840"/>
            <a:ext cx="1833219" cy="1459182"/>
            <a:chOff x="216098" y="1504338"/>
            <a:chExt cx="1187308" cy="922158"/>
          </a:xfrm>
        </p:grpSpPr>
        <p:sp>
          <p:nvSpPr>
            <p:cNvPr id="77" name="Oval 76">
              <a:extLst>
                <a:ext uri="{FF2B5EF4-FFF2-40B4-BE49-F238E27FC236}">
                  <a16:creationId xmlns:a16="http://schemas.microsoft.com/office/drawing/2014/main" id="{79A22683-D440-5BD0-BDAD-0A48C8C3514C}"/>
                </a:ext>
              </a:extLst>
            </p:cNvPr>
            <p:cNvSpPr>
              <a:spLocks noGrp="1" noRot="1" noMove="1" noResize="1" noEditPoints="1" noAdjustHandles="1" noChangeArrowheads="1" noChangeShapeType="1"/>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1D0B254F-5377-2200-5AC6-638B4767CF44}"/>
                </a:ext>
              </a:extLst>
            </p:cNvPr>
            <p:cNvSpPr>
              <a:spLocks noGrp="1" noRot="1" noMove="1" noResize="1" noEditPoints="1" noAdjustHandles="1" noChangeArrowheads="1" noChangeShapeType="1"/>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Neighborhood Policies</a:t>
              </a:r>
            </a:p>
          </p:txBody>
        </p:sp>
      </p:grpSp>
      <p:grpSp>
        <p:nvGrpSpPr>
          <p:cNvPr id="79" name="Group 78">
            <a:extLst>
              <a:ext uri="{FF2B5EF4-FFF2-40B4-BE49-F238E27FC236}">
                <a16:creationId xmlns:a16="http://schemas.microsoft.com/office/drawing/2014/main" id="{A9CD7B9C-8F54-78BB-66CC-288CA132CC95}"/>
              </a:ext>
            </a:extLst>
          </p:cNvPr>
          <p:cNvGrpSpPr>
            <a:grpSpLocks noGrp="1" noUngrp="1" noRot="1" noMove="1" noResize="1"/>
          </p:cNvGrpSpPr>
          <p:nvPr/>
        </p:nvGrpSpPr>
        <p:grpSpPr>
          <a:xfrm>
            <a:off x="5448742" y="8068840"/>
            <a:ext cx="1833219" cy="1497282"/>
            <a:chOff x="216098" y="1504338"/>
            <a:chExt cx="1187308" cy="946236"/>
          </a:xfrm>
        </p:grpSpPr>
        <p:sp>
          <p:nvSpPr>
            <p:cNvPr id="80" name="Oval 79">
              <a:extLst>
                <a:ext uri="{FF2B5EF4-FFF2-40B4-BE49-F238E27FC236}">
                  <a16:creationId xmlns:a16="http://schemas.microsoft.com/office/drawing/2014/main" id="{A2A5161B-6756-DF3A-F34F-F9215A85F265}"/>
                </a:ext>
              </a:extLst>
            </p:cNvPr>
            <p:cNvSpPr>
              <a:spLocks noGrp="1" noRot="1" noMove="1" noResize="1" noEditPoints="1" noAdjustHandles="1" noChangeArrowheads="1" noChangeShapeType="1"/>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2308A790-F82B-0F15-A439-37008A08CFD3}"/>
                </a:ext>
              </a:extLst>
            </p:cNvPr>
            <p:cNvSpPr>
              <a:spLocks noGrp="1" noRot="1" noMove="1" noResize="1" noEditPoints="1" noAdjustHandles="1" noChangeArrowheads="1" noChangeShapeType="1"/>
            </p:cNvSpPr>
            <p:nvPr/>
          </p:nvSpPr>
          <p:spPr>
            <a:xfrm>
              <a:off x="216098" y="2131920"/>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 Local Food Pantries or Affordable Grocery Stores</a:t>
              </a:r>
            </a:p>
          </p:txBody>
        </p:sp>
      </p:grpSp>
      <p:sp>
        <p:nvSpPr>
          <p:cNvPr id="48" name="Rectangle 47">
            <a:extLst>
              <a:ext uri="{FF2B5EF4-FFF2-40B4-BE49-F238E27FC236}">
                <a16:creationId xmlns:a16="http://schemas.microsoft.com/office/drawing/2014/main" id="{DFA45E09-6440-3F5B-B860-B424E43BC3AF}"/>
              </a:ext>
            </a:extLst>
          </p:cNvPr>
          <p:cNvSpPr/>
          <p:nvPr/>
        </p:nvSpPr>
        <p:spPr>
          <a:xfrm>
            <a:off x="8227552" y="-333898"/>
            <a:ext cx="6250447" cy="64733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0AD7EDB-1278-979E-1655-92A4D20C4AB2}"/>
              </a:ext>
            </a:extLst>
          </p:cNvPr>
          <p:cNvSpPr>
            <a:spLocks noGrp="1" noRot="1" noMove="1" noResize="1" noEditPoints="1" noAdjustHandles="1" noChangeArrowheads="1" noChangeShapeType="1"/>
          </p:cNvSpPr>
          <p:nvPr/>
        </p:nvSpPr>
        <p:spPr>
          <a:xfrm>
            <a:off x="2042742" y="5431621"/>
            <a:ext cx="5729658" cy="457200"/>
          </a:xfrm>
          <a:prstGeom prst="rect">
            <a:avLst/>
          </a:prstGeom>
          <a:solidFill>
            <a:srgbClr val="FF8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0F5A603-40D6-243F-2B68-C0B8BE4985CE}"/>
              </a:ext>
            </a:extLst>
          </p:cNvPr>
          <p:cNvSpPr>
            <a:spLocks noGrp="1" noRot="1" noMove="1" noResize="1" noEditPoints="1" noAdjustHandles="1" noChangeArrowheads="1" noChangeShapeType="1"/>
          </p:cNvSpPr>
          <p:nvPr/>
        </p:nvSpPr>
        <p:spPr>
          <a:xfrm>
            <a:off x="0" y="471055"/>
            <a:ext cx="6035930" cy="457200"/>
          </a:xfrm>
          <a:prstGeom prst="rect">
            <a:avLst/>
          </a:prstGeom>
          <a:solidFill>
            <a:srgbClr val="FF8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72F80E9-9E54-F6E5-B575-8A4116C450C0}"/>
              </a:ext>
            </a:extLst>
          </p:cNvPr>
          <p:cNvSpPr txBox="1">
            <a:spLocks noGrp="1" noRot="1" noMove="1" noResize="1" noEditPoints="1" noAdjustHandles="1" noChangeArrowheads="1" noChangeShapeType="1"/>
          </p:cNvSpPr>
          <p:nvPr/>
        </p:nvSpPr>
        <p:spPr>
          <a:xfrm>
            <a:off x="0" y="530378"/>
            <a:ext cx="7356873" cy="338554"/>
          </a:xfrm>
          <a:prstGeom prst="rect">
            <a:avLst/>
          </a:prstGeom>
          <a:noFill/>
        </p:spPr>
        <p:txBody>
          <a:bodyPr wrap="square">
            <a:spAutoFit/>
          </a:bodyPr>
          <a:lstStyle/>
          <a:p>
            <a:r>
              <a:rPr lang="en-US" sz="1600" b="1" dirty="0"/>
              <a:t>We discovered the following strengths and assets in the community:</a:t>
            </a:r>
          </a:p>
        </p:txBody>
      </p:sp>
      <p:sp>
        <p:nvSpPr>
          <p:cNvPr id="5" name="TextBox 4">
            <a:extLst>
              <a:ext uri="{FF2B5EF4-FFF2-40B4-BE49-F238E27FC236}">
                <a16:creationId xmlns:a16="http://schemas.microsoft.com/office/drawing/2014/main" id="{E3C8476B-0128-60CE-30B9-5D9A71ABC110}"/>
              </a:ext>
            </a:extLst>
          </p:cNvPr>
          <p:cNvSpPr txBox="1">
            <a:spLocks noGrp="1" noRot="1" noMove="1" noResize="1" noEditPoints="1" noAdjustHandles="1" noChangeArrowheads="1" noChangeShapeType="1"/>
          </p:cNvSpPr>
          <p:nvPr/>
        </p:nvSpPr>
        <p:spPr>
          <a:xfrm>
            <a:off x="2411245" y="5490944"/>
            <a:ext cx="5361155" cy="338554"/>
          </a:xfrm>
          <a:prstGeom prst="rect">
            <a:avLst/>
          </a:prstGeom>
          <a:noFill/>
        </p:spPr>
        <p:txBody>
          <a:bodyPr wrap="square">
            <a:spAutoFit/>
          </a:bodyPr>
          <a:lstStyle/>
          <a:p>
            <a:pPr algn="r"/>
            <a:r>
              <a:rPr lang="en-US" sz="1600" b="1" dirty="0"/>
              <a:t>We discovered the following issues the community is facing:</a:t>
            </a:r>
          </a:p>
        </p:txBody>
      </p:sp>
      <p:grpSp>
        <p:nvGrpSpPr>
          <p:cNvPr id="6" name="Group 5">
            <a:extLst>
              <a:ext uri="{FF2B5EF4-FFF2-40B4-BE49-F238E27FC236}">
                <a16:creationId xmlns:a16="http://schemas.microsoft.com/office/drawing/2014/main" id="{0FB7CB4C-E47D-49B3-9A91-5503527DD236}"/>
              </a:ext>
            </a:extLst>
          </p:cNvPr>
          <p:cNvGrpSpPr>
            <a:grpSpLocks noGrp="1" noUngrp="1" noRot="1" noMove="1" noResize="1"/>
          </p:cNvGrpSpPr>
          <p:nvPr/>
        </p:nvGrpSpPr>
        <p:grpSpPr>
          <a:xfrm>
            <a:off x="4649751" y="1638866"/>
            <a:ext cx="2624901" cy="2326638"/>
            <a:chOff x="8360851" y="7655576"/>
            <a:chExt cx="2624901" cy="2326638"/>
          </a:xfrm>
        </p:grpSpPr>
        <p:grpSp>
          <p:nvGrpSpPr>
            <p:cNvPr id="14" name="Group 13">
              <a:extLst>
                <a:ext uri="{FF2B5EF4-FFF2-40B4-BE49-F238E27FC236}">
                  <a16:creationId xmlns:a16="http://schemas.microsoft.com/office/drawing/2014/main" id="{DB8DA96B-0AFF-AE42-83C1-E3D8022FBF13}"/>
                </a:ext>
                <a:ext uri="{C183D7F6-B498-43B3-948B-1728B52AA6E4}">
                  <adec:decorative xmlns:adec="http://schemas.microsoft.com/office/drawing/2017/decorative" val="1"/>
                </a:ext>
              </a:extLst>
            </p:cNvPr>
            <p:cNvGrpSpPr>
              <a:grpSpLocks noGrp="1" noUngrp="1" noRot="1" noMove="1" noResize="1"/>
            </p:cNvGrpSpPr>
            <p:nvPr/>
          </p:nvGrpSpPr>
          <p:grpSpPr>
            <a:xfrm>
              <a:off x="8360851" y="7655576"/>
              <a:ext cx="2624901" cy="2326638"/>
              <a:chOff x="9309441" y="4114485"/>
              <a:chExt cx="2624901" cy="2326638"/>
            </a:xfrm>
          </p:grpSpPr>
          <p:sp>
            <p:nvSpPr>
              <p:cNvPr id="7" name="Rectangle 6">
                <a:extLst>
                  <a:ext uri="{FF2B5EF4-FFF2-40B4-BE49-F238E27FC236}">
                    <a16:creationId xmlns:a16="http://schemas.microsoft.com/office/drawing/2014/main" id="{3E269762-1C46-0140-9F09-799874E1DC44}"/>
                  </a:ext>
                </a:extLst>
              </p:cNvPr>
              <p:cNvSpPr>
                <a:spLocks noGrp="1" noRot="1" noMove="1" noResize="1" noEditPoints="1" noAdjustHandles="1" noChangeArrowheads="1" noChangeShapeType="1"/>
              </p:cNvSpPr>
              <p:nvPr/>
            </p:nvSpPr>
            <p:spPr>
              <a:xfrm>
                <a:off x="9614053" y="4656138"/>
                <a:ext cx="2047763" cy="1187118"/>
              </a:xfrm>
              <a:prstGeom prst="rect">
                <a:avLst/>
              </a:prstGeom>
              <a:solidFill>
                <a:srgbClr val="FF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7727B81-6A6E-1E43-9054-F48D26514268}"/>
                  </a:ext>
                </a:extLst>
              </p:cNvPr>
              <p:cNvGrpSpPr>
                <a:grpSpLocks noGrp="1" noUngrp="1" noRot="1" noMove="1" noResize="1"/>
              </p:cNvGrpSpPr>
              <p:nvPr/>
            </p:nvGrpSpPr>
            <p:grpSpPr>
              <a:xfrm>
                <a:off x="9309441" y="4114485"/>
                <a:ext cx="2624901" cy="2326638"/>
                <a:chOff x="9464423" y="2231721"/>
                <a:chExt cx="2624901" cy="2326638"/>
              </a:xfrm>
            </p:grpSpPr>
            <p:sp>
              <p:nvSpPr>
                <p:cNvPr id="102" name="Rectangle 101">
                  <a:extLst>
                    <a:ext uri="{FF2B5EF4-FFF2-40B4-BE49-F238E27FC236}">
                      <a16:creationId xmlns:a16="http://schemas.microsoft.com/office/drawing/2014/main" id="{A0BF9DA1-466C-FA41-BF96-7DDC7DE06943}"/>
                    </a:ext>
                  </a:extLst>
                </p:cNvPr>
                <p:cNvSpPr>
                  <a:spLocks noGrp="1" noRot="1" noMove="1" noResize="1" noEditPoints="1" noAdjustHandles="1" noChangeArrowheads="1" noChangeShapeType="1"/>
                </p:cNvSpPr>
                <p:nvPr/>
              </p:nvSpPr>
              <p:spPr>
                <a:xfrm>
                  <a:off x="9514337" y="2381688"/>
                  <a:ext cx="2495793" cy="2011680"/>
                </a:xfrm>
                <a:prstGeom prst="rect">
                  <a:avLst/>
                </a:prstGeom>
                <a:solidFill>
                  <a:schemeClr val="tx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4" name="Picture 83" descr="A picture containing logo&#10;&#10;Description automatically generated">
                  <a:extLst>
                    <a:ext uri="{FF2B5EF4-FFF2-40B4-BE49-F238E27FC236}">
                      <a16:creationId xmlns:a16="http://schemas.microsoft.com/office/drawing/2014/main" id="{F579013C-303B-4BCF-8C1F-85BE181C99C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464423" y="2231721"/>
                  <a:ext cx="731520" cy="731520"/>
                </a:xfrm>
                <a:prstGeom prst="rect">
                  <a:avLst/>
                </a:prstGeom>
              </p:spPr>
            </p:pic>
            <p:pic>
              <p:nvPicPr>
                <p:cNvPr id="85" name="Picture 84" descr="Logo&#10;&#10;Description automatically generated">
                  <a:extLst>
                    <a:ext uri="{FF2B5EF4-FFF2-40B4-BE49-F238E27FC236}">
                      <a16:creationId xmlns:a16="http://schemas.microsoft.com/office/drawing/2014/main" id="{9269E2A9-86CA-4B1B-966B-779BCEFBF37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357804" y="3826839"/>
                  <a:ext cx="731520" cy="731520"/>
                </a:xfrm>
                <a:prstGeom prst="rect">
                  <a:avLst/>
                </a:prstGeom>
              </p:spPr>
            </p:pic>
          </p:grpSp>
        </p:grpSp>
        <p:sp>
          <p:nvSpPr>
            <p:cNvPr id="16" name="TextBox 15">
              <a:extLst>
                <a:ext uri="{FF2B5EF4-FFF2-40B4-BE49-F238E27FC236}">
                  <a16:creationId xmlns:a16="http://schemas.microsoft.com/office/drawing/2014/main" id="{CD5C635F-D8FE-214A-ABB7-9CE002FEF291}"/>
                </a:ext>
              </a:extLst>
            </p:cNvPr>
            <p:cNvSpPr txBox="1">
              <a:spLocks noGrp="1" noRot="1" noMove="1" noResize="1" noEditPoints="1" noAdjustHandles="1" noChangeArrowheads="1" noChangeShapeType="1"/>
            </p:cNvSpPr>
            <p:nvPr/>
          </p:nvSpPr>
          <p:spPr>
            <a:xfrm>
              <a:off x="8744657" y="8338035"/>
              <a:ext cx="1828010" cy="984885"/>
            </a:xfrm>
            <a:prstGeom prst="rect">
              <a:avLst/>
            </a:prstGeom>
            <a:noFill/>
          </p:spPr>
          <p:txBody>
            <a:bodyPr wrap="square" rtlCol="0">
              <a:spAutoFit/>
            </a:bodyPr>
            <a:lstStyle/>
            <a:p>
              <a:pPr lvl="0"/>
              <a:r>
                <a:rPr lang="en-US" sz="1200" dirty="0">
                  <a:solidFill>
                    <a:schemeClr val="bg1"/>
                  </a:solidFill>
                </a:rPr>
                <a:t>We are a really close community. Everyone in the neighborhood knows each other.</a:t>
              </a:r>
            </a:p>
            <a:p>
              <a:pPr lvl="0" algn="r"/>
              <a:r>
                <a:rPr lang="en-US" sz="1000" dirty="0">
                  <a:solidFill>
                    <a:schemeClr val="bg1"/>
                  </a:solidFill>
                </a:rPr>
                <a:t>- Fake Neighborhood Resident</a:t>
              </a:r>
            </a:p>
          </p:txBody>
        </p:sp>
      </p:grpSp>
      <p:sp>
        <p:nvSpPr>
          <p:cNvPr id="95" name="Rectangle 94">
            <a:extLst>
              <a:ext uri="{FF2B5EF4-FFF2-40B4-BE49-F238E27FC236}">
                <a16:creationId xmlns:a16="http://schemas.microsoft.com/office/drawing/2014/main" id="{5C9B2BE5-9635-43FA-A7CB-8845D89F9F61}"/>
              </a:ext>
            </a:extLst>
          </p:cNvPr>
          <p:cNvSpPr/>
          <p:nvPr/>
        </p:nvSpPr>
        <p:spPr>
          <a:xfrm>
            <a:off x="8227553" y="-333898"/>
            <a:ext cx="6250447" cy="938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The following icons can represent some of the strengths/assets AND issues/barriers/concerns/needs you discovered. Copy and paste or drag these icons in the corresponding orange circles.</a:t>
            </a:r>
          </a:p>
        </p:txBody>
      </p:sp>
      <p:grpSp>
        <p:nvGrpSpPr>
          <p:cNvPr id="22" name="Group 21">
            <a:extLst>
              <a:ext uri="{FF2B5EF4-FFF2-40B4-BE49-F238E27FC236}">
                <a16:creationId xmlns:a16="http://schemas.microsoft.com/office/drawing/2014/main" id="{89476A9B-ED2F-375A-1936-23CD4063769A}"/>
              </a:ext>
            </a:extLst>
          </p:cNvPr>
          <p:cNvGrpSpPr>
            <a:grpSpLocks noGrp="1" noUngrp="1" noRot="1" noMove="1" noResize="1"/>
          </p:cNvGrpSpPr>
          <p:nvPr/>
        </p:nvGrpSpPr>
        <p:grpSpPr>
          <a:xfrm>
            <a:off x="498835" y="1408176"/>
            <a:ext cx="1833219" cy="1459182"/>
            <a:chOff x="216098" y="1504338"/>
            <a:chExt cx="1187308" cy="922158"/>
          </a:xfrm>
        </p:grpSpPr>
        <p:sp>
          <p:nvSpPr>
            <p:cNvPr id="3" name="Oval 2">
              <a:extLst>
                <a:ext uri="{FF2B5EF4-FFF2-40B4-BE49-F238E27FC236}">
                  <a16:creationId xmlns:a16="http://schemas.microsoft.com/office/drawing/2014/main" id="{8A2EF657-7BD4-2A07-9074-C3E38B53BB19}"/>
                </a:ext>
              </a:extLst>
            </p:cNvPr>
            <p:cNvSpPr>
              <a:spLocks noGrp="1" noRot="1" noMove="1" noResize="1" noEditPoints="1" noAdjustHandles="1" noChangeArrowheads="1" noChangeShapeType="1"/>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DF3B758-F749-E1EC-8D6D-0093F9D1092A}"/>
                </a:ext>
              </a:extLst>
            </p:cNvPr>
            <p:cNvSpPr>
              <a:spLocks noGrp="1" noRot="1" noMove="1" noResize="1" noEditPoints="1" noAdjustHandles="1" noChangeArrowheads="1" noChangeShapeType="1"/>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Walking Trails</a:t>
              </a:r>
            </a:p>
          </p:txBody>
        </p:sp>
      </p:grpSp>
      <p:grpSp>
        <p:nvGrpSpPr>
          <p:cNvPr id="23" name="Group 22">
            <a:extLst>
              <a:ext uri="{FF2B5EF4-FFF2-40B4-BE49-F238E27FC236}">
                <a16:creationId xmlns:a16="http://schemas.microsoft.com/office/drawing/2014/main" id="{972B2595-3C67-C51A-0C12-849BAC2ACE7A}"/>
              </a:ext>
            </a:extLst>
          </p:cNvPr>
          <p:cNvGrpSpPr>
            <a:grpSpLocks noGrp="1" noUngrp="1" noRot="1" noMove="1" noResize="1"/>
          </p:cNvGrpSpPr>
          <p:nvPr/>
        </p:nvGrpSpPr>
        <p:grpSpPr>
          <a:xfrm>
            <a:off x="2348943" y="1408176"/>
            <a:ext cx="1833219" cy="1459182"/>
            <a:chOff x="216098" y="1504338"/>
            <a:chExt cx="1187308" cy="922158"/>
          </a:xfrm>
        </p:grpSpPr>
        <p:sp>
          <p:nvSpPr>
            <p:cNvPr id="24" name="Oval 23">
              <a:extLst>
                <a:ext uri="{FF2B5EF4-FFF2-40B4-BE49-F238E27FC236}">
                  <a16:creationId xmlns:a16="http://schemas.microsoft.com/office/drawing/2014/main" id="{4DA230D6-A453-FD78-DD19-CB80743FD33E}"/>
                </a:ext>
              </a:extLst>
            </p:cNvPr>
            <p:cNvSpPr>
              <a:spLocks noGrp="1" noRot="1" noMove="1" noResize="1" noEditPoints="1" noAdjustHandles="1" noChangeArrowheads="1" noChangeShapeType="1"/>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D399387-C51A-1BE2-301D-F0223C5BAE6A}"/>
                </a:ext>
              </a:extLst>
            </p:cNvPr>
            <p:cNvSpPr>
              <a:spLocks noGrp="1" noRot="1" noMove="1" noResize="1" noEditPoints="1" noAdjustHandles="1" noChangeArrowheads="1" noChangeShapeType="1"/>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Immigrant Populations</a:t>
              </a:r>
            </a:p>
          </p:txBody>
        </p:sp>
      </p:grpSp>
      <p:grpSp>
        <p:nvGrpSpPr>
          <p:cNvPr id="59" name="Group 58">
            <a:extLst>
              <a:ext uri="{FF2B5EF4-FFF2-40B4-BE49-F238E27FC236}">
                <a16:creationId xmlns:a16="http://schemas.microsoft.com/office/drawing/2014/main" id="{7FBDDC9A-DDAA-6C7F-D519-524390A8016F}"/>
              </a:ext>
            </a:extLst>
          </p:cNvPr>
          <p:cNvGrpSpPr>
            <a:grpSpLocks noGrp="1" noUngrp="1" noRot="1" noMove="1" noResize="1"/>
          </p:cNvGrpSpPr>
          <p:nvPr/>
        </p:nvGrpSpPr>
        <p:grpSpPr>
          <a:xfrm>
            <a:off x="498835" y="2982599"/>
            <a:ext cx="1833219" cy="1459182"/>
            <a:chOff x="216098" y="1504338"/>
            <a:chExt cx="1187308" cy="922158"/>
          </a:xfrm>
        </p:grpSpPr>
        <p:sp>
          <p:nvSpPr>
            <p:cNvPr id="60" name="Oval 59">
              <a:extLst>
                <a:ext uri="{FF2B5EF4-FFF2-40B4-BE49-F238E27FC236}">
                  <a16:creationId xmlns:a16="http://schemas.microsoft.com/office/drawing/2014/main" id="{4AE9DDE9-9A2C-41BC-1E39-EC80D27B3472}"/>
                </a:ext>
              </a:extLst>
            </p:cNvPr>
            <p:cNvSpPr>
              <a:spLocks noGrp="1" noRot="1" noMove="1" noResize="1" noEditPoints="1" noAdjustHandles="1" noChangeArrowheads="1" noChangeShapeType="1"/>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3C693107-71A3-D32C-4C3A-5D6FCAAB4373}"/>
                </a:ext>
              </a:extLst>
            </p:cNvPr>
            <p:cNvSpPr>
              <a:spLocks noGrp="1" noRot="1" noMove="1" noResize="1" noEditPoints="1" noAdjustHandles="1" noChangeArrowheads="1" noChangeShapeType="1"/>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Walkability</a:t>
              </a:r>
            </a:p>
          </p:txBody>
        </p:sp>
      </p:grpSp>
      <p:grpSp>
        <p:nvGrpSpPr>
          <p:cNvPr id="62" name="Group 61">
            <a:extLst>
              <a:ext uri="{FF2B5EF4-FFF2-40B4-BE49-F238E27FC236}">
                <a16:creationId xmlns:a16="http://schemas.microsoft.com/office/drawing/2014/main" id="{76E19516-4B23-FEE8-6153-29F73240F626}"/>
              </a:ext>
            </a:extLst>
          </p:cNvPr>
          <p:cNvGrpSpPr>
            <a:grpSpLocks noGrp="1" noUngrp="1" noRot="1" noMove="1" noResize="1"/>
          </p:cNvGrpSpPr>
          <p:nvPr/>
        </p:nvGrpSpPr>
        <p:grpSpPr>
          <a:xfrm>
            <a:off x="2348943" y="2982599"/>
            <a:ext cx="1833219" cy="1459182"/>
            <a:chOff x="216098" y="1504338"/>
            <a:chExt cx="1187308" cy="922158"/>
          </a:xfrm>
        </p:grpSpPr>
        <p:sp>
          <p:nvSpPr>
            <p:cNvPr id="63" name="Oval 62">
              <a:extLst>
                <a:ext uri="{FF2B5EF4-FFF2-40B4-BE49-F238E27FC236}">
                  <a16:creationId xmlns:a16="http://schemas.microsoft.com/office/drawing/2014/main" id="{1C68D588-6871-1031-5C5C-3367AD8B4C04}"/>
                </a:ext>
              </a:extLst>
            </p:cNvPr>
            <p:cNvSpPr>
              <a:spLocks noGrp="1" noRot="1" noMove="1" noResize="1" noEditPoints="1" noAdjustHandles="1" noChangeArrowheads="1" noChangeShapeType="1"/>
            </p:cNvSpPr>
            <p:nvPr/>
          </p:nvSpPr>
          <p:spPr>
            <a:xfrm>
              <a:off x="508000" y="1504338"/>
              <a:ext cx="603504" cy="603504"/>
            </a:xfrm>
            <a:prstGeom prst="ellipse">
              <a:avLst/>
            </a:prstGeom>
            <a:solidFill>
              <a:srgbClr val="FF8C00">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17A94FBB-913E-7754-54BA-F99835A41455}"/>
                </a:ext>
              </a:extLst>
            </p:cNvPr>
            <p:cNvSpPr>
              <a:spLocks noGrp="1" noRot="1" noMove="1" noResize="1" noEditPoints="1" noAdjustHandles="1" noChangeArrowheads="1" noChangeShapeType="1"/>
            </p:cNvSpPr>
            <p:nvPr/>
          </p:nvSpPr>
          <p:spPr>
            <a:xfrm>
              <a:off x="216098" y="2107842"/>
              <a:ext cx="1187308" cy="318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Local Schools</a:t>
              </a:r>
            </a:p>
          </p:txBody>
        </p:sp>
      </p:grpSp>
      <p:sp>
        <p:nvSpPr>
          <p:cNvPr id="128" name="TextBox 127">
            <a:extLst>
              <a:ext uri="{FF2B5EF4-FFF2-40B4-BE49-F238E27FC236}">
                <a16:creationId xmlns:a16="http://schemas.microsoft.com/office/drawing/2014/main" id="{BBB25035-F018-881B-09F7-DD27BF8F94EA}"/>
              </a:ext>
            </a:extLst>
          </p:cNvPr>
          <p:cNvSpPr txBox="1"/>
          <p:nvPr/>
        </p:nvSpPr>
        <p:spPr>
          <a:xfrm>
            <a:off x="-4819101" y="3045880"/>
            <a:ext cx="4399081" cy="8710077"/>
          </a:xfrm>
          <a:prstGeom prst="rect">
            <a:avLst/>
          </a:prstGeom>
          <a:noFill/>
          <a:ln>
            <a:solidFill>
              <a:schemeClr val="tx1"/>
            </a:solidFill>
          </a:ln>
        </p:spPr>
        <p:txBody>
          <a:bodyPr wrap="square">
            <a:spAutoFit/>
          </a:bodyPr>
          <a:lstStyle/>
          <a:p>
            <a:r>
              <a:rPr lang="en-US" sz="1400" dirty="0"/>
              <a:t>The following list can describe </a:t>
            </a:r>
            <a:r>
              <a:rPr lang="en-US" sz="1400" u="sng" dirty="0"/>
              <a:t>both</a:t>
            </a:r>
            <a:r>
              <a:rPr lang="en-US" sz="1400" dirty="0"/>
              <a:t> strengths/assets AND issues/barriers/concerns/needs.  You can borrow directly from this list or use it as inspiration.</a:t>
            </a:r>
          </a:p>
          <a:p>
            <a:endParaRPr lang="en-US" sz="1400" dirty="0"/>
          </a:p>
          <a:p>
            <a:pPr marL="171450" indent="-171450">
              <a:buFont typeface="Arial" panose="020B0604020202020204" pitchFamily="34" charset="0"/>
              <a:buChar char="•"/>
            </a:pPr>
            <a:r>
              <a:rPr lang="en-US" sz="1400" dirty="0"/>
              <a:t>Access to fresh healthy food </a:t>
            </a:r>
          </a:p>
          <a:p>
            <a:pPr marL="171450" indent="-171450">
              <a:buFont typeface="Arial" panose="020B0604020202020204" pitchFamily="34" charset="0"/>
              <a:buChar char="•"/>
            </a:pPr>
            <a:r>
              <a:rPr lang="en-US" sz="1400" dirty="0"/>
              <a:t>Access to land with soil suitable for growing food </a:t>
            </a:r>
          </a:p>
          <a:p>
            <a:pPr marL="171450" indent="-171450">
              <a:buFont typeface="Arial" panose="020B0604020202020204" pitchFamily="34" charset="0"/>
              <a:buChar char="•"/>
            </a:pPr>
            <a:r>
              <a:rPr lang="en-US" sz="1400" dirty="0"/>
              <a:t>Access to quality healthcare  </a:t>
            </a:r>
          </a:p>
          <a:p>
            <a:pPr marL="171450" indent="-171450">
              <a:buFont typeface="Arial" panose="020B0604020202020204" pitchFamily="34" charset="0"/>
              <a:buChar char="•"/>
            </a:pPr>
            <a:r>
              <a:rPr lang="en-US" sz="1400" dirty="0"/>
              <a:t>Access to resources and support in their first language </a:t>
            </a:r>
          </a:p>
          <a:p>
            <a:pPr marL="171450" indent="-171450">
              <a:buFont typeface="Arial" panose="020B0604020202020204" pitchFamily="34" charset="0"/>
              <a:buChar char="•"/>
            </a:pPr>
            <a:r>
              <a:rPr lang="en-US" sz="1400" dirty="0"/>
              <a:t>Active and inclusive neighborhood/block club  </a:t>
            </a:r>
          </a:p>
          <a:p>
            <a:pPr marL="171450" indent="-171450">
              <a:buFont typeface="Arial" panose="020B0604020202020204" pitchFamily="34" charset="0"/>
              <a:buChar char="•"/>
            </a:pPr>
            <a:r>
              <a:rPr lang="en-US" sz="1400" dirty="0"/>
              <a:t>Affordable childcare </a:t>
            </a:r>
          </a:p>
          <a:p>
            <a:pPr marL="171450" indent="-171450">
              <a:buFont typeface="Arial" panose="020B0604020202020204" pitchFamily="34" charset="0"/>
              <a:buChar char="•"/>
            </a:pPr>
            <a:r>
              <a:rPr lang="en-US" sz="1400" dirty="0"/>
              <a:t>Affordable housing  </a:t>
            </a:r>
          </a:p>
          <a:p>
            <a:pPr marL="171450" indent="-171450">
              <a:buFont typeface="Arial" panose="020B0604020202020204" pitchFamily="34" charset="0"/>
              <a:buChar char="•"/>
            </a:pPr>
            <a:r>
              <a:rPr lang="en-US" sz="1400" dirty="0"/>
              <a:t>Business that “give-back” to the community with time and/or financial support </a:t>
            </a:r>
          </a:p>
          <a:p>
            <a:pPr marL="171450" indent="-171450">
              <a:buFont typeface="Arial" panose="020B0604020202020204" pitchFamily="34" charset="0"/>
              <a:buChar char="•"/>
            </a:pPr>
            <a:r>
              <a:rPr lang="en-US" sz="1400" dirty="0"/>
              <a:t>City Master Plans with goals to make healthy living more accessible </a:t>
            </a:r>
          </a:p>
          <a:p>
            <a:pPr marL="171450" indent="-171450">
              <a:buFont typeface="Arial" panose="020B0604020202020204" pitchFamily="34" charset="0"/>
              <a:buChar char="•"/>
            </a:pPr>
            <a:r>
              <a:rPr lang="en-US" sz="1400" dirty="0"/>
              <a:t>Cost of food  </a:t>
            </a:r>
          </a:p>
          <a:p>
            <a:pPr marL="171450" indent="-171450">
              <a:buFont typeface="Arial" panose="020B0604020202020204" pitchFamily="34" charset="0"/>
              <a:buChar char="•"/>
            </a:pPr>
            <a:r>
              <a:rPr lang="en-US" sz="1400" dirty="0"/>
              <a:t>Consistent reliable public transportation </a:t>
            </a:r>
          </a:p>
          <a:p>
            <a:pPr marL="171450" indent="-171450">
              <a:buFont typeface="Arial" panose="020B0604020202020204" pitchFamily="34" charset="0"/>
              <a:buChar char="•"/>
            </a:pPr>
            <a:r>
              <a:rPr lang="en-US" sz="1400" dirty="0"/>
              <a:t>Farmer’s markets </a:t>
            </a:r>
          </a:p>
          <a:p>
            <a:pPr marL="171450" indent="-171450">
              <a:buFont typeface="Arial" panose="020B0604020202020204" pitchFamily="34" charset="0"/>
              <a:buChar char="•"/>
            </a:pPr>
            <a:r>
              <a:rPr lang="en-US" sz="1400" dirty="0"/>
              <a:t>Food banks </a:t>
            </a:r>
          </a:p>
          <a:p>
            <a:pPr marL="171450" indent="-171450">
              <a:buFont typeface="Arial" panose="020B0604020202020204" pitchFamily="34" charset="0"/>
              <a:buChar char="•"/>
            </a:pPr>
            <a:r>
              <a:rPr lang="en-US" sz="1400" dirty="0"/>
              <a:t>Green space </a:t>
            </a:r>
          </a:p>
          <a:p>
            <a:pPr marL="171450" indent="-171450">
              <a:buFont typeface="Arial" panose="020B0604020202020204" pitchFamily="34" charset="0"/>
              <a:buChar char="•"/>
            </a:pPr>
            <a:r>
              <a:rPr lang="en-US" sz="1400" dirty="0"/>
              <a:t>Grocery stores </a:t>
            </a:r>
          </a:p>
          <a:p>
            <a:pPr marL="171450" indent="-171450">
              <a:buFont typeface="Arial" panose="020B0604020202020204" pitchFamily="34" charset="0"/>
              <a:buChar char="•"/>
            </a:pPr>
            <a:r>
              <a:rPr lang="en-US" sz="1400" dirty="0"/>
              <a:t>Grocery stores with fresh produce / healthy foods &amp; accepts EBT </a:t>
            </a:r>
          </a:p>
          <a:p>
            <a:pPr marL="171450" indent="-171450">
              <a:buFont typeface="Arial" panose="020B0604020202020204" pitchFamily="34" charset="0"/>
              <a:buChar char="•"/>
            </a:pPr>
            <a:r>
              <a:rPr lang="en-US" sz="1400" dirty="0"/>
              <a:t>Housing Assistance Programs </a:t>
            </a:r>
          </a:p>
          <a:p>
            <a:pPr marL="171450" indent="-171450">
              <a:buFont typeface="Arial" panose="020B0604020202020204" pitchFamily="34" charset="0"/>
              <a:buChar char="•"/>
            </a:pPr>
            <a:r>
              <a:rPr lang="en-US" sz="1400" dirty="0"/>
              <a:t>Local farm produce that accepts EBT </a:t>
            </a:r>
          </a:p>
          <a:p>
            <a:pPr marL="171450" indent="-171450">
              <a:buFont typeface="Arial" panose="020B0604020202020204" pitchFamily="34" charset="0"/>
              <a:buChar char="•"/>
            </a:pPr>
            <a:r>
              <a:rPr lang="en-US" sz="1400" dirty="0"/>
              <a:t>Local politician that integrates health issues across the policy platform </a:t>
            </a:r>
          </a:p>
          <a:p>
            <a:pPr marL="171450" indent="-171450">
              <a:buFont typeface="Arial" panose="020B0604020202020204" pitchFamily="34" charset="0"/>
              <a:buChar char="•"/>
            </a:pPr>
            <a:r>
              <a:rPr lang="en-US" sz="1400" dirty="0"/>
              <a:t>Maintained Parks with space for a variety of activities  </a:t>
            </a:r>
          </a:p>
          <a:p>
            <a:pPr marL="171450" indent="-171450">
              <a:buFont typeface="Arial" panose="020B0604020202020204" pitchFamily="34" charset="0"/>
              <a:buChar char="•"/>
            </a:pPr>
            <a:r>
              <a:rPr lang="en-US" sz="1400" dirty="0"/>
              <a:t>Safety [safe parks, maintained sidewalks, blight] </a:t>
            </a:r>
          </a:p>
          <a:p>
            <a:pPr marL="171450" indent="-171450">
              <a:buFont typeface="Arial" panose="020B0604020202020204" pitchFamily="34" charset="0"/>
              <a:buChar char="•"/>
            </a:pPr>
            <a:r>
              <a:rPr lang="en-US" sz="1400" dirty="0"/>
              <a:t>Specific organizations promoting healthy food and/or physical activity, e.g. library, community center, business, church, etc. </a:t>
            </a:r>
          </a:p>
          <a:p>
            <a:pPr marL="171450" indent="-171450">
              <a:buFont typeface="Arial" panose="020B0604020202020204" pitchFamily="34" charset="0"/>
              <a:buChar char="•"/>
            </a:pPr>
            <a:r>
              <a:rPr lang="en-US" sz="1400" dirty="0"/>
              <a:t>Specific community organizers/associations/nonprofits, services  </a:t>
            </a:r>
          </a:p>
          <a:p>
            <a:pPr marL="171450" indent="-171450">
              <a:buFont typeface="Arial" panose="020B0604020202020204" pitchFamily="34" charset="0"/>
              <a:buChar char="•"/>
            </a:pPr>
            <a:r>
              <a:rPr lang="en-US" sz="1400" dirty="0"/>
              <a:t>Transportation to places with fresh food  </a:t>
            </a:r>
          </a:p>
          <a:p>
            <a:pPr marL="171450" indent="-171450">
              <a:buFont typeface="Arial" panose="020B0604020202020204" pitchFamily="34" charset="0"/>
              <a:buChar char="•"/>
            </a:pPr>
            <a:r>
              <a:rPr lang="en-US" sz="1400" dirty="0"/>
              <a:t>Transportation to places with (physical) activities that are enjoyable  </a:t>
            </a:r>
          </a:p>
          <a:p>
            <a:pPr marL="171450" indent="-171450">
              <a:buFont typeface="Arial" panose="020B0604020202020204" pitchFamily="34" charset="0"/>
              <a:buChar char="•"/>
            </a:pPr>
            <a:r>
              <a:rPr lang="en-US" sz="1400" dirty="0"/>
              <a:t>Walkable neighborhood/ pathways to health food/ parks/ gardens </a:t>
            </a:r>
          </a:p>
          <a:p>
            <a:pPr marL="171450" indent="-171450">
              <a:buFont typeface="Arial" panose="020B0604020202020204" pitchFamily="34" charset="0"/>
              <a:buChar char="•"/>
            </a:pPr>
            <a:r>
              <a:rPr lang="en-US" sz="1400" dirty="0"/>
              <a:t>Youth/ Elder Advisory Groups </a:t>
            </a:r>
          </a:p>
        </p:txBody>
      </p:sp>
      <p:sp>
        <p:nvSpPr>
          <p:cNvPr id="129" name="Rectangle 128">
            <a:extLst>
              <a:ext uri="{FF2B5EF4-FFF2-40B4-BE49-F238E27FC236}">
                <a16:creationId xmlns:a16="http://schemas.microsoft.com/office/drawing/2014/main" id="{63763F15-A1AD-B1BE-BE56-1B2BB8DF384E}"/>
              </a:ext>
            </a:extLst>
          </p:cNvPr>
          <p:cNvSpPr/>
          <p:nvPr/>
        </p:nvSpPr>
        <p:spPr>
          <a:xfrm>
            <a:off x="8227552" y="9036992"/>
            <a:ext cx="8140208"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OPTIONAL: If applicable, drag the text box below to some of the white space on the page to include direct quotes from your exploration process.</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156A379E-4D6D-0B6C-CC47-7E6AFC6D4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3670" y="4274250"/>
            <a:ext cx="930257" cy="930257"/>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560700B8-B2B2-D540-7CA6-BCB062AA9E5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999122" y="6599461"/>
            <a:ext cx="755535" cy="755535"/>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542C3680-464E-0A97-5386-4706D74FC3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5902" y="655647"/>
            <a:ext cx="755535" cy="755535"/>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6A8BC2FA-3C35-CF4D-088F-04FE88EDD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4174" y="655648"/>
            <a:ext cx="755535" cy="755535"/>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B5B2DEFB-727C-7B70-39E8-5553D480D107}"/>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1043244" y="1490329"/>
            <a:ext cx="785768" cy="785768"/>
          </a:xfrm>
          <a:prstGeom prst="rect">
            <a:avLst/>
          </a:prstGeom>
        </p:spPr>
      </p:pic>
      <p:pic>
        <p:nvPicPr>
          <p:cNvPr id="31" name="Picture 30" descr="A black background with a black square&#10;&#10;Description automatically generated with medium confidence">
            <a:extLst>
              <a:ext uri="{FF2B5EF4-FFF2-40B4-BE49-F238E27FC236}">
                <a16:creationId xmlns:a16="http://schemas.microsoft.com/office/drawing/2014/main" id="{AD5C02DF-79EC-670D-109A-E3CBCF7CE4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25330" y="732018"/>
            <a:ext cx="611658" cy="611658"/>
          </a:xfrm>
          <a:prstGeom prst="rect">
            <a:avLst/>
          </a:prstGeom>
        </p:spPr>
      </p:pic>
      <p:pic>
        <p:nvPicPr>
          <p:cNvPr id="33" name="Picture 32" descr="A black background with a black square&#10;&#10;Description automatically generated with medium confidence">
            <a:extLst>
              <a:ext uri="{FF2B5EF4-FFF2-40B4-BE49-F238E27FC236}">
                <a16:creationId xmlns:a16="http://schemas.microsoft.com/office/drawing/2014/main" id="{66FE4BFB-19CC-9140-25A1-CBD5B09814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370001" y="3440082"/>
            <a:ext cx="834168" cy="834168"/>
          </a:xfrm>
          <a:prstGeom prst="rect">
            <a:avLst/>
          </a:prstGeom>
        </p:spPr>
      </p:pic>
      <p:pic>
        <p:nvPicPr>
          <p:cNvPr id="35" name="Picture 34" descr="A black background with a black square&#10;&#10;Description automatically generated with medium confidence">
            <a:extLst>
              <a:ext uri="{FF2B5EF4-FFF2-40B4-BE49-F238E27FC236}">
                <a16:creationId xmlns:a16="http://schemas.microsoft.com/office/drawing/2014/main" id="{5BAE8A59-D13B-5818-2749-E33BE0CE6C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88021" y="3420528"/>
            <a:ext cx="900005" cy="900005"/>
          </a:xfrm>
          <a:prstGeom prst="rect">
            <a:avLst/>
          </a:prstGeom>
        </p:spPr>
      </p:pic>
      <p:pic>
        <p:nvPicPr>
          <p:cNvPr id="37" name="Picture 36" descr="A black background with a black square&#10;&#10;Description automatically generated with medium confidence">
            <a:extLst>
              <a:ext uri="{FF2B5EF4-FFF2-40B4-BE49-F238E27FC236}">
                <a16:creationId xmlns:a16="http://schemas.microsoft.com/office/drawing/2014/main" id="{DC156E1C-3167-2AC9-7AF1-3080DC18EBB0}"/>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tretch>
            <a:fillRect/>
          </a:stretch>
        </p:blipFill>
        <p:spPr>
          <a:xfrm>
            <a:off x="2861787" y="2997870"/>
            <a:ext cx="809174" cy="809174"/>
          </a:xfrm>
          <a:prstGeom prst="rect">
            <a:avLst/>
          </a:prstGeom>
        </p:spPr>
      </p:pic>
      <p:pic>
        <p:nvPicPr>
          <p:cNvPr id="39" name="Picture 38" descr="A black background with a black square&#10;&#10;Description automatically generated with medium confidence">
            <a:extLst>
              <a:ext uri="{FF2B5EF4-FFF2-40B4-BE49-F238E27FC236}">
                <a16:creationId xmlns:a16="http://schemas.microsoft.com/office/drawing/2014/main" id="{DF26F0C5-6724-216C-B72D-9F413EECD1A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59711" y="3555461"/>
            <a:ext cx="706474" cy="706474"/>
          </a:xfrm>
          <a:prstGeom prst="rect">
            <a:avLst/>
          </a:prstGeom>
        </p:spPr>
      </p:pic>
      <p:pic>
        <p:nvPicPr>
          <p:cNvPr id="41" name="Picture 40" descr="A black background with a black square&#10;&#10;Description automatically generated with medium confidence">
            <a:extLst>
              <a:ext uri="{FF2B5EF4-FFF2-40B4-BE49-F238E27FC236}">
                <a16:creationId xmlns:a16="http://schemas.microsoft.com/office/drawing/2014/main" id="{65E51521-4B13-61D5-143A-1C0729DBF4C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40832" y="1558493"/>
            <a:ext cx="754934" cy="754934"/>
          </a:xfrm>
          <a:prstGeom prst="rect">
            <a:avLst/>
          </a:prstGeom>
        </p:spPr>
      </p:pic>
      <p:pic>
        <p:nvPicPr>
          <p:cNvPr id="43" name="Picture 42" descr="A black background with a black square&#10;&#10;Description automatically generated with medium confidence">
            <a:extLst>
              <a:ext uri="{FF2B5EF4-FFF2-40B4-BE49-F238E27FC236}">
                <a16:creationId xmlns:a16="http://schemas.microsoft.com/office/drawing/2014/main" id="{F7AF17B3-388F-570F-5886-F78435458F6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084607" y="1457482"/>
            <a:ext cx="896103" cy="896103"/>
          </a:xfrm>
          <a:prstGeom prst="rect">
            <a:avLst/>
          </a:prstGeom>
        </p:spPr>
      </p:pic>
      <p:pic>
        <p:nvPicPr>
          <p:cNvPr id="45" name="Picture 44" descr="A black background with a black square&#10;&#10;Description automatically generated with medium confidence">
            <a:extLst>
              <a:ext uri="{FF2B5EF4-FFF2-40B4-BE49-F238E27FC236}">
                <a16:creationId xmlns:a16="http://schemas.microsoft.com/office/drawing/2014/main" id="{B2356198-DF87-E478-D596-D8947D63809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404010" y="2463206"/>
            <a:ext cx="808693" cy="808693"/>
          </a:xfrm>
          <a:prstGeom prst="rect">
            <a:avLst/>
          </a:prstGeom>
        </p:spPr>
      </p:pic>
      <p:pic>
        <p:nvPicPr>
          <p:cNvPr id="47" name="Picture 46" descr="A black background with a black square&#10;&#10;Description automatically generated with medium confidence">
            <a:extLst>
              <a:ext uri="{FF2B5EF4-FFF2-40B4-BE49-F238E27FC236}">
                <a16:creationId xmlns:a16="http://schemas.microsoft.com/office/drawing/2014/main" id="{22485C60-D2A5-4974-7AF0-EF284FAD7487}"/>
              </a:ext>
            </a:extLst>
          </p:cNvPr>
          <p:cNvPicPr>
            <a:picLocks noGrp="1" noRot="1" noChangeAspect="1" noMove="1" noResize="1" noEditPoints="1" noAdjustHandles="1" noChangeArrowheads="1" noChangeShapeType="1" noCrop="1"/>
          </p:cNvPicPr>
          <p:nvPr/>
        </p:nvPicPr>
        <p:blipFill>
          <a:blip r:embed="rId17">
            <a:extLst>
              <a:ext uri="{28A0092B-C50C-407E-A947-70E740481C1C}">
                <a14:useLocalDpi xmlns:a14="http://schemas.microsoft.com/office/drawing/2010/main" val="0"/>
              </a:ext>
            </a:extLst>
          </a:blip>
          <a:stretch>
            <a:fillRect/>
          </a:stretch>
        </p:blipFill>
        <p:spPr>
          <a:xfrm>
            <a:off x="1056106" y="6522751"/>
            <a:ext cx="808692" cy="808692"/>
          </a:xfrm>
          <a:prstGeom prst="rect">
            <a:avLst/>
          </a:prstGeom>
        </p:spPr>
      </p:pic>
      <p:pic>
        <p:nvPicPr>
          <p:cNvPr id="49" name="Picture 48" descr="A black background with a black square&#10;&#10;Description automatically generated with medium confidence">
            <a:extLst>
              <a:ext uri="{FF2B5EF4-FFF2-40B4-BE49-F238E27FC236}">
                <a16:creationId xmlns:a16="http://schemas.microsoft.com/office/drawing/2014/main" id="{8E5436F8-2728-F02A-E60A-81A27D66311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286600" y="1433385"/>
            <a:ext cx="808692" cy="808692"/>
          </a:xfrm>
          <a:prstGeom prst="rect">
            <a:avLst/>
          </a:prstGeom>
        </p:spPr>
      </p:pic>
      <p:pic>
        <p:nvPicPr>
          <p:cNvPr id="51" name="Picture 50" descr="A black background with a black square&#10;&#10;Description automatically generated with medium confidence">
            <a:extLst>
              <a:ext uri="{FF2B5EF4-FFF2-40B4-BE49-F238E27FC236}">
                <a16:creationId xmlns:a16="http://schemas.microsoft.com/office/drawing/2014/main" id="{F9BEAB8B-6960-8CDA-F61A-9350DB75B6F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461679" y="3673974"/>
            <a:ext cx="695484" cy="695484"/>
          </a:xfrm>
          <a:prstGeom prst="rect">
            <a:avLst/>
          </a:prstGeom>
        </p:spPr>
      </p:pic>
      <p:pic>
        <p:nvPicPr>
          <p:cNvPr id="53" name="Picture 52" descr="A black background with a black square&#10;&#10;Description automatically generated with medium confidence">
            <a:extLst>
              <a:ext uri="{FF2B5EF4-FFF2-40B4-BE49-F238E27FC236}">
                <a16:creationId xmlns:a16="http://schemas.microsoft.com/office/drawing/2014/main" id="{7DFA4F76-777A-13BC-A723-C32C938B3FD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445378" y="2714597"/>
            <a:ext cx="603504" cy="603504"/>
          </a:xfrm>
          <a:prstGeom prst="rect">
            <a:avLst/>
          </a:prstGeom>
        </p:spPr>
      </p:pic>
      <p:pic>
        <p:nvPicPr>
          <p:cNvPr id="55" name="Picture 54" descr="A black background with a black square&#10;&#10;Description automatically generated with medium confidence">
            <a:extLst>
              <a:ext uri="{FF2B5EF4-FFF2-40B4-BE49-F238E27FC236}">
                <a16:creationId xmlns:a16="http://schemas.microsoft.com/office/drawing/2014/main" id="{30CCB3D0-8470-5BD9-4118-1F86F6F8EE30}"/>
              </a:ext>
            </a:extLst>
          </p:cNvPr>
          <p:cNvPicPr>
            <a:picLocks noGrp="1" noRot="1" noChangeAspect="1" noMove="1" noResize="1" noEditPoints="1" noAdjustHandles="1" noChangeArrowheads="1" noChangeShapeType="1" noCrop="1"/>
          </p:cNvPicPr>
          <p:nvPr/>
        </p:nvPicPr>
        <p:blipFill>
          <a:blip r:embed="rId21">
            <a:extLst>
              <a:ext uri="{28A0092B-C50C-407E-A947-70E740481C1C}">
                <a14:useLocalDpi xmlns:a14="http://schemas.microsoft.com/office/drawing/2010/main" val="0"/>
              </a:ext>
            </a:extLst>
          </a:blip>
          <a:stretch>
            <a:fillRect/>
          </a:stretch>
        </p:blipFill>
        <p:spPr>
          <a:xfrm>
            <a:off x="5987583" y="8153022"/>
            <a:ext cx="755535" cy="755535"/>
          </a:xfrm>
          <a:prstGeom prst="rect">
            <a:avLst/>
          </a:prstGeom>
        </p:spPr>
      </p:pic>
      <p:pic>
        <p:nvPicPr>
          <p:cNvPr id="57" name="Picture 56" descr="A black background with a black square&#10;&#10;Description automatically generated with medium confidence">
            <a:extLst>
              <a:ext uri="{FF2B5EF4-FFF2-40B4-BE49-F238E27FC236}">
                <a16:creationId xmlns:a16="http://schemas.microsoft.com/office/drawing/2014/main" id="{9CD0CD64-A509-385B-9E10-24BCB2BE6CA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136307" y="3363057"/>
            <a:ext cx="1159217" cy="115921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348AFDB1-5EC1-1262-9291-8842B484643D}"/>
              </a:ext>
            </a:extLst>
          </p:cNvPr>
          <p:cNvPicPr>
            <a:picLocks noGrp="1" noRot="1" noChangeAspect="1" noMove="1" noResize="1" noEditPoints="1" noAdjustHandles="1" noChangeArrowheads="1" noChangeShapeType="1" noCrop="1"/>
          </p:cNvPicPr>
          <p:nvPr/>
        </p:nvPicPr>
        <p:blipFill>
          <a:blip r:embed="rId23">
            <a:extLst>
              <a:ext uri="{28A0092B-C50C-407E-A947-70E740481C1C}">
                <a14:useLocalDpi xmlns:a14="http://schemas.microsoft.com/office/drawing/2010/main" val="0"/>
              </a:ext>
            </a:extLst>
          </a:blip>
          <a:stretch>
            <a:fillRect/>
          </a:stretch>
        </p:blipFill>
        <p:spPr>
          <a:xfrm>
            <a:off x="3775363" y="8178748"/>
            <a:ext cx="670351" cy="670351"/>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D03DD88D-F2EF-4C84-51EE-513C641B0032}"/>
              </a:ext>
            </a:extLst>
          </p:cNvPr>
          <p:cNvPicPr>
            <a:picLocks noGrp="1" noRot="1" noChangeAspect="1" noMove="1" noResize="1" noEditPoints="1" noAdjustHandles="1" noChangeArrowheads="1" noChangeShapeType="1" noCrop="1"/>
          </p:cNvPicPr>
          <p:nvPr/>
        </p:nvPicPr>
        <p:blipFill>
          <a:blip r:embed="rId24">
            <a:extLst>
              <a:ext uri="{28A0092B-C50C-407E-A947-70E740481C1C}">
                <a14:useLocalDpi xmlns:a14="http://schemas.microsoft.com/office/drawing/2010/main" val="0"/>
              </a:ext>
            </a:extLst>
          </a:blip>
          <a:stretch>
            <a:fillRect/>
          </a:stretch>
        </p:blipFill>
        <p:spPr>
          <a:xfrm>
            <a:off x="1098859" y="8168551"/>
            <a:ext cx="755535" cy="755535"/>
          </a:xfrm>
          <a:prstGeom prst="rect">
            <a:avLst/>
          </a:prstGeom>
        </p:spPr>
      </p:pic>
      <p:pic>
        <p:nvPicPr>
          <p:cNvPr id="30" name="Picture 29" descr="A black background with a black square&#10;&#10;Description automatically generated with medium confidence">
            <a:extLst>
              <a:ext uri="{FF2B5EF4-FFF2-40B4-BE49-F238E27FC236}">
                <a16:creationId xmlns:a16="http://schemas.microsoft.com/office/drawing/2014/main" id="{EEA7419E-0DCC-30A5-E25E-9121E2EBB5C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254392" y="2629362"/>
            <a:ext cx="706474" cy="706474"/>
          </a:xfrm>
          <a:prstGeom prst="rect">
            <a:avLst/>
          </a:prstGeom>
        </p:spPr>
      </p:pic>
      <p:pic>
        <p:nvPicPr>
          <p:cNvPr id="34" name="Picture 33" descr="A black background with a black square&#10;&#10;Description automatically generated with medium confidence">
            <a:extLst>
              <a:ext uri="{FF2B5EF4-FFF2-40B4-BE49-F238E27FC236}">
                <a16:creationId xmlns:a16="http://schemas.microsoft.com/office/drawing/2014/main" id="{361CC57C-4DF9-C86D-8370-52FB13C1F86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307907" y="661239"/>
            <a:ext cx="755535" cy="755535"/>
          </a:xfrm>
          <a:prstGeom prst="rect">
            <a:avLst/>
          </a:prstGeom>
        </p:spPr>
      </p:pic>
      <p:pic>
        <p:nvPicPr>
          <p:cNvPr id="38" name="Picture 37" descr="A black background with a black square&#10;&#10;Description automatically generated with medium confidence">
            <a:extLst>
              <a:ext uri="{FF2B5EF4-FFF2-40B4-BE49-F238E27FC236}">
                <a16:creationId xmlns:a16="http://schemas.microsoft.com/office/drawing/2014/main" id="{0B1AB845-10DD-5304-73FD-38DF0DD1D26E}"/>
              </a:ext>
            </a:extLst>
          </p:cNvPr>
          <p:cNvPicPr>
            <a:picLocks noGrp="1" noRot="1" noChangeAspect="1" noMove="1" noResize="1" noEditPoints="1" noAdjustHandles="1" noChangeArrowheads="1" noChangeShapeType="1" noCrop="1"/>
          </p:cNvPicPr>
          <p:nvPr/>
        </p:nvPicPr>
        <p:blipFill>
          <a:blip r:embed="rId27">
            <a:extLst>
              <a:ext uri="{28A0092B-C50C-407E-A947-70E740481C1C}">
                <a14:useLocalDpi xmlns:a14="http://schemas.microsoft.com/office/drawing/2010/main" val="0"/>
              </a:ext>
            </a:extLst>
          </a:blip>
          <a:stretch>
            <a:fillRect/>
          </a:stretch>
        </p:blipFill>
        <p:spPr>
          <a:xfrm>
            <a:off x="3775363" y="6636721"/>
            <a:ext cx="670351" cy="670351"/>
          </a:xfrm>
          <a:prstGeom prst="rect">
            <a:avLst/>
          </a:prstGeom>
        </p:spPr>
      </p:pic>
      <p:pic>
        <p:nvPicPr>
          <p:cNvPr id="42" name="Picture 41" descr="A black background with a black square&#10;&#10;Description automatically generated with medium confidence">
            <a:extLst>
              <a:ext uri="{FF2B5EF4-FFF2-40B4-BE49-F238E27FC236}">
                <a16:creationId xmlns:a16="http://schemas.microsoft.com/office/drawing/2014/main" id="{D6CFDE49-70B8-C178-0CD6-912B7D6E8F87}"/>
              </a:ext>
            </a:extLst>
          </p:cNvPr>
          <p:cNvPicPr>
            <a:picLocks noGrp="1" noRot="1" noChangeAspect="1" noMove="1" noResize="1" noEditPoints="1" noAdjustHandles="1" noChangeArrowheads="1" noChangeShapeType="1" noCrop="1"/>
          </p:cNvPicPr>
          <p:nvPr/>
        </p:nvPicPr>
        <p:blipFill>
          <a:blip r:embed="rId28">
            <a:extLst>
              <a:ext uri="{28A0092B-C50C-407E-A947-70E740481C1C}">
                <a14:useLocalDpi xmlns:a14="http://schemas.microsoft.com/office/drawing/2010/main" val="0"/>
              </a:ext>
            </a:extLst>
          </a:blip>
          <a:stretch>
            <a:fillRect/>
          </a:stretch>
        </p:blipFill>
        <p:spPr>
          <a:xfrm>
            <a:off x="2916260" y="1518922"/>
            <a:ext cx="698584" cy="698584"/>
          </a:xfrm>
          <a:prstGeom prst="rect">
            <a:avLst/>
          </a:prstGeom>
        </p:spPr>
      </p:pic>
      <p:pic>
        <p:nvPicPr>
          <p:cNvPr id="46" name="Picture 45" descr="A black background with a black square&#10;&#10;Description automatically generated with medium confidence">
            <a:extLst>
              <a:ext uri="{FF2B5EF4-FFF2-40B4-BE49-F238E27FC236}">
                <a16:creationId xmlns:a16="http://schemas.microsoft.com/office/drawing/2014/main" id="{5FCDCE95-0ED2-7BBB-D00F-FBA25B2DFF7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328928" y="4431641"/>
            <a:ext cx="557401" cy="557401"/>
          </a:xfrm>
          <a:prstGeom prst="rect">
            <a:avLst/>
          </a:prstGeom>
        </p:spPr>
      </p:pic>
      <p:pic>
        <p:nvPicPr>
          <p:cNvPr id="50" name="Picture 49" descr="A black background with a black square&#10;&#10;Description automatically generated with medium confidence">
            <a:extLst>
              <a:ext uri="{FF2B5EF4-FFF2-40B4-BE49-F238E27FC236}">
                <a16:creationId xmlns:a16="http://schemas.microsoft.com/office/drawing/2014/main" id="{BDDDCDAB-8A59-E03F-8663-8654828B7C73}"/>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2248268" y="1429430"/>
            <a:ext cx="754934" cy="754934"/>
          </a:xfrm>
          <a:prstGeom prst="rect">
            <a:avLst/>
          </a:prstGeom>
        </p:spPr>
      </p:pic>
      <p:pic>
        <p:nvPicPr>
          <p:cNvPr id="54" name="Picture 53" descr="A black background with a black square&#10;&#10;Description automatically generated with medium confidence">
            <a:extLst>
              <a:ext uri="{FF2B5EF4-FFF2-40B4-BE49-F238E27FC236}">
                <a16:creationId xmlns:a16="http://schemas.microsoft.com/office/drawing/2014/main" id="{43C8A5BA-73D7-8AAD-86F1-025ABDD37F66}"/>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1319772" y="1497078"/>
            <a:ext cx="744999" cy="744999"/>
          </a:xfrm>
          <a:prstGeom prst="rect">
            <a:avLst/>
          </a:prstGeom>
        </p:spPr>
      </p:pic>
      <p:sp>
        <p:nvSpPr>
          <p:cNvPr id="9" name="Rectangle 8">
            <a:extLst>
              <a:ext uri="{FF2B5EF4-FFF2-40B4-BE49-F238E27FC236}">
                <a16:creationId xmlns:a16="http://schemas.microsoft.com/office/drawing/2014/main" id="{4EA7B14D-B4AE-1BDC-0636-5E9FD37AF87E}"/>
              </a:ext>
            </a:extLst>
          </p:cNvPr>
          <p:cNvSpPr/>
          <p:nvPr/>
        </p:nvSpPr>
        <p:spPr>
          <a:xfrm>
            <a:off x="0" y="-946465"/>
            <a:ext cx="7772400" cy="731520"/>
          </a:xfrm>
          <a:prstGeom prst="rect">
            <a:avLst/>
          </a:prstGeom>
          <a:noFill/>
          <a:ln>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Page 2 lists the community strengths and assets as well as issues, barriers, concerns, and/or needs you discovered from your community during step 1. You will use your answers from step 1, questions 5-9  and step 2, questions 1 and 2 to complete this page.</a:t>
            </a:r>
          </a:p>
        </p:txBody>
      </p:sp>
      <p:sp>
        <p:nvSpPr>
          <p:cNvPr id="15" name="Star: 5 Points 14">
            <a:extLst>
              <a:ext uri="{FF2B5EF4-FFF2-40B4-BE49-F238E27FC236}">
                <a16:creationId xmlns:a16="http://schemas.microsoft.com/office/drawing/2014/main" id="{B9D213B9-D3AA-BCB9-26E2-07CAD61280AF}"/>
              </a:ext>
            </a:extLst>
          </p:cNvPr>
          <p:cNvSpPr/>
          <p:nvPr/>
        </p:nvSpPr>
        <p:spPr>
          <a:xfrm>
            <a:off x="-401045" y="-877788"/>
            <a:ext cx="330469" cy="329741"/>
          </a:xfrm>
          <a:prstGeom prst="star5">
            <a:avLst/>
          </a:prstGeom>
          <a:solidFill>
            <a:srgbClr val="FF8C00"/>
          </a:solidFill>
          <a:ln>
            <a:solidFill>
              <a:srgbClr val="FF8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0A813C3-138A-DF92-FEE3-C3F03DD5AAE8}"/>
              </a:ext>
            </a:extLst>
          </p:cNvPr>
          <p:cNvSpPr txBox="1"/>
          <p:nvPr/>
        </p:nvSpPr>
        <p:spPr>
          <a:xfrm>
            <a:off x="-4782978" y="1202827"/>
            <a:ext cx="4371624" cy="1384995"/>
          </a:xfrm>
          <a:prstGeom prst="rect">
            <a:avLst/>
          </a:prstGeom>
          <a:noFill/>
        </p:spPr>
        <p:txBody>
          <a:bodyPr wrap="square">
            <a:spAutoFit/>
          </a:bodyPr>
          <a:lstStyle/>
          <a:p>
            <a:r>
              <a:rPr lang="en-US" sz="1400" dirty="0"/>
              <a:t>Enter the strengths and assets you discovered from your community in step 1. (See list below for examples and inspiration.) </a:t>
            </a:r>
          </a:p>
          <a:p>
            <a:endParaRPr lang="en-US" sz="1400" dirty="0"/>
          </a:p>
          <a:p>
            <a:r>
              <a:rPr lang="en-US" sz="1400" dirty="0"/>
              <a:t>Then, copy and paste or drag in one of the icons on the right that represent that strength or asset.</a:t>
            </a:r>
          </a:p>
        </p:txBody>
      </p:sp>
      <p:cxnSp>
        <p:nvCxnSpPr>
          <p:cNvPr id="32" name="Straight Arrow Connector 31">
            <a:extLst>
              <a:ext uri="{FF2B5EF4-FFF2-40B4-BE49-F238E27FC236}">
                <a16:creationId xmlns:a16="http://schemas.microsoft.com/office/drawing/2014/main" id="{242106E7-50DD-C542-D75F-354EC46E74B2}"/>
              </a:ext>
              <a:ext uri="{C183D7F6-B498-43B3-948B-1728B52AA6E4}">
                <adec:decorative xmlns:adec="http://schemas.microsoft.com/office/drawing/2017/decorative" val="1"/>
              </a:ext>
            </a:extLst>
          </p:cNvPr>
          <p:cNvCxnSpPr/>
          <p:nvPr/>
        </p:nvCxnSpPr>
        <p:spPr>
          <a:xfrm>
            <a:off x="-811356" y="1853130"/>
            <a:ext cx="6241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7A12E5D6-E1C1-C6F8-BB02-497EA78B0EEE}"/>
              </a:ext>
            </a:extLst>
          </p:cNvPr>
          <p:cNvSpPr txBox="1"/>
          <p:nvPr/>
        </p:nvSpPr>
        <p:spPr>
          <a:xfrm>
            <a:off x="8524086" y="6705008"/>
            <a:ext cx="5153772" cy="1384995"/>
          </a:xfrm>
          <a:prstGeom prst="rect">
            <a:avLst/>
          </a:prstGeom>
          <a:noFill/>
        </p:spPr>
        <p:txBody>
          <a:bodyPr wrap="square">
            <a:spAutoFit/>
          </a:bodyPr>
          <a:lstStyle/>
          <a:p>
            <a:r>
              <a:rPr lang="en-US" sz="1400" dirty="0"/>
              <a:t>Enter the issues, barriers, concerns, and/or needs you discovered from your community in step 1. (See list to the left for examples and inspiration.) </a:t>
            </a:r>
          </a:p>
          <a:p>
            <a:endParaRPr lang="en-US" sz="1400" dirty="0"/>
          </a:p>
          <a:p>
            <a:r>
              <a:rPr lang="en-US" sz="1400" dirty="0"/>
              <a:t>Then, copy and paste or drag in one of the above that represent that barriers, concerns, and/or need.</a:t>
            </a:r>
          </a:p>
        </p:txBody>
      </p:sp>
      <p:cxnSp>
        <p:nvCxnSpPr>
          <p:cNvPr id="40" name="Straight Arrow Connector 39">
            <a:extLst>
              <a:ext uri="{FF2B5EF4-FFF2-40B4-BE49-F238E27FC236}">
                <a16:creationId xmlns:a16="http://schemas.microsoft.com/office/drawing/2014/main" id="{6795E68F-45F0-B58B-2A0B-820A48262374}"/>
              </a:ext>
              <a:ext uri="{C183D7F6-B498-43B3-948B-1728B52AA6E4}">
                <adec:decorative xmlns:adec="http://schemas.microsoft.com/office/drawing/2017/decorative" val="1"/>
              </a:ext>
            </a:extLst>
          </p:cNvPr>
          <p:cNvCxnSpPr>
            <a:cxnSpLocks/>
          </p:cNvCxnSpPr>
          <p:nvPr/>
        </p:nvCxnSpPr>
        <p:spPr>
          <a:xfrm flipH="1">
            <a:off x="7931018" y="7456196"/>
            <a:ext cx="5930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3" name="Graphic 82" descr="Walk with solid fill">
            <a:extLst>
              <a:ext uri="{FF2B5EF4-FFF2-40B4-BE49-F238E27FC236}">
                <a16:creationId xmlns:a16="http://schemas.microsoft.com/office/drawing/2014/main" id="{CFE974F2-B768-C618-789C-BEF1EB7EADC2}"/>
              </a:ext>
            </a:extLst>
          </p:cNvPr>
          <p:cNvPicPr>
            <a:picLocks noGrp="1" noRot="1" noChangeAspect="1" noMove="1" noResize="1" noEditPoints="1" noAdjustHandles="1" noChangeArrowheads="1" noChangeShapeType="1" noCrop="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978928" y="3045879"/>
            <a:ext cx="844653" cy="844653"/>
          </a:xfrm>
          <a:prstGeom prst="rect">
            <a:avLst/>
          </a:prstGeom>
        </p:spPr>
      </p:pic>
    </p:spTree>
    <p:extLst>
      <p:ext uri="{BB962C8B-B14F-4D97-AF65-F5344CB8AC3E}">
        <p14:creationId xmlns:p14="http://schemas.microsoft.com/office/powerpoint/2010/main" val="213095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2EA2F88-2010-5982-B102-DD79AD8317EF}"/>
              </a:ext>
            </a:extLst>
          </p:cNvPr>
          <p:cNvSpPr>
            <a:spLocks noGrp="1" noRot="1" noMove="1" noResize="1" noEditPoints="1" noAdjustHandles="1" noChangeArrowheads="1" noChangeShapeType="1"/>
          </p:cNvSpPr>
          <p:nvPr/>
        </p:nvSpPr>
        <p:spPr>
          <a:xfrm>
            <a:off x="985479" y="6255584"/>
            <a:ext cx="6786921" cy="2860984"/>
          </a:xfrm>
          <a:prstGeom prst="rect">
            <a:avLst/>
          </a:prstGeom>
          <a:solidFill>
            <a:srgbClr val="ACD04A">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0AD7EDB-1278-979E-1655-92A4D20C4AB2}"/>
              </a:ext>
            </a:extLst>
          </p:cNvPr>
          <p:cNvSpPr>
            <a:spLocks noGrp="1" noRot="1" noMove="1" noResize="1" noEditPoints="1" noAdjustHandles="1" noChangeArrowheads="1" noChangeShapeType="1"/>
          </p:cNvSpPr>
          <p:nvPr/>
        </p:nvSpPr>
        <p:spPr>
          <a:xfrm>
            <a:off x="2042742" y="5431621"/>
            <a:ext cx="5729658" cy="457200"/>
          </a:xfrm>
          <a:prstGeom prst="rect">
            <a:avLst/>
          </a:prstGeom>
          <a:solidFill>
            <a:srgbClr val="ACD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0F5A603-40D6-243F-2B68-C0B8BE4985CE}"/>
              </a:ext>
            </a:extLst>
          </p:cNvPr>
          <p:cNvSpPr>
            <a:spLocks noGrp="1" noRot="1" noMove="1" noResize="1" noEditPoints="1" noAdjustHandles="1" noChangeArrowheads="1" noChangeShapeType="1"/>
          </p:cNvSpPr>
          <p:nvPr/>
        </p:nvSpPr>
        <p:spPr>
          <a:xfrm>
            <a:off x="0" y="471055"/>
            <a:ext cx="5729658" cy="457200"/>
          </a:xfrm>
          <a:prstGeom prst="rect">
            <a:avLst/>
          </a:prstGeom>
          <a:solidFill>
            <a:srgbClr val="ACD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72F80E9-9E54-F6E5-B575-8A4116C450C0}"/>
              </a:ext>
            </a:extLst>
          </p:cNvPr>
          <p:cNvSpPr txBox="1">
            <a:spLocks noGrp="1" noRot="1" noMove="1" noResize="1" noEditPoints="1" noAdjustHandles="1" noChangeArrowheads="1" noChangeShapeType="1"/>
          </p:cNvSpPr>
          <p:nvPr/>
        </p:nvSpPr>
        <p:spPr>
          <a:xfrm>
            <a:off x="0" y="530378"/>
            <a:ext cx="7356873" cy="338554"/>
          </a:xfrm>
          <a:prstGeom prst="rect">
            <a:avLst/>
          </a:prstGeom>
          <a:noFill/>
        </p:spPr>
        <p:txBody>
          <a:bodyPr wrap="square">
            <a:spAutoFit/>
          </a:bodyPr>
          <a:lstStyle/>
          <a:p>
            <a:r>
              <a:rPr lang="en-US" sz="1600" b="1" dirty="0"/>
              <a:t>Prioritization</a:t>
            </a:r>
          </a:p>
        </p:txBody>
      </p:sp>
      <p:sp>
        <p:nvSpPr>
          <p:cNvPr id="5" name="TextBox 4">
            <a:extLst>
              <a:ext uri="{FF2B5EF4-FFF2-40B4-BE49-F238E27FC236}">
                <a16:creationId xmlns:a16="http://schemas.microsoft.com/office/drawing/2014/main" id="{E3C8476B-0128-60CE-30B9-5D9A71ABC110}"/>
              </a:ext>
            </a:extLst>
          </p:cNvPr>
          <p:cNvSpPr txBox="1">
            <a:spLocks noGrp="1" noRot="1" noMove="1" noResize="1" noEditPoints="1" noAdjustHandles="1" noChangeArrowheads="1" noChangeShapeType="1"/>
          </p:cNvSpPr>
          <p:nvPr/>
        </p:nvSpPr>
        <p:spPr>
          <a:xfrm>
            <a:off x="2411245" y="5490944"/>
            <a:ext cx="5361155" cy="338554"/>
          </a:xfrm>
          <a:prstGeom prst="rect">
            <a:avLst/>
          </a:prstGeom>
          <a:noFill/>
        </p:spPr>
        <p:txBody>
          <a:bodyPr wrap="square">
            <a:spAutoFit/>
          </a:bodyPr>
          <a:lstStyle/>
          <a:p>
            <a:pPr algn="r"/>
            <a:r>
              <a:rPr lang="en-US" sz="1600" b="1" dirty="0"/>
              <a:t>Next Steps</a:t>
            </a:r>
          </a:p>
        </p:txBody>
      </p:sp>
      <p:sp>
        <p:nvSpPr>
          <p:cNvPr id="128" name="TextBox 127">
            <a:extLst>
              <a:ext uri="{FF2B5EF4-FFF2-40B4-BE49-F238E27FC236}">
                <a16:creationId xmlns:a16="http://schemas.microsoft.com/office/drawing/2014/main" id="{BBB25035-F018-881B-09F7-DD27BF8F94EA}"/>
              </a:ext>
            </a:extLst>
          </p:cNvPr>
          <p:cNvSpPr txBox="1"/>
          <p:nvPr/>
        </p:nvSpPr>
        <p:spPr>
          <a:xfrm>
            <a:off x="-4724399" y="1349405"/>
            <a:ext cx="3984169" cy="1384995"/>
          </a:xfrm>
          <a:prstGeom prst="rect">
            <a:avLst/>
          </a:prstGeom>
          <a:noFill/>
        </p:spPr>
        <p:txBody>
          <a:bodyPr wrap="square">
            <a:spAutoFit/>
          </a:bodyPr>
          <a:lstStyle/>
          <a:p>
            <a:r>
              <a:rPr lang="en-US" sz="1400" dirty="0"/>
              <a:t>Insert a description of your process for getting input about which health issue is most important to the community. Include:</a:t>
            </a:r>
          </a:p>
          <a:p>
            <a:pPr marL="171450" indent="-171450">
              <a:buFont typeface="Arial" panose="020B0604020202020204" pitchFamily="34" charset="0"/>
              <a:buChar char="•"/>
            </a:pPr>
            <a:r>
              <a:rPr lang="en-US" sz="1400" dirty="0"/>
              <a:t>Who you talked with and what you asked them</a:t>
            </a:r>
          </a:p>
          <a:p>
            <a:pPr marL="171450" indent="-171450">
              <a:buFont typeface="Arial" panose="020B0604020202020204" pitchFamily="34" charset="0"/>
              <a:buChar char="•"/>
            </a:pPr>
            <a:r>
              <a:rPr lang="en-US" sz="1400" dirty="0"/>
              <a:t>Any benefit or feasibility analysis</a:t>
            </a:r>
          </a:p>
          <a:p>
            <a:endParaRPr lang="en-US" sz="1400" dirty="0"/>
          </a:p>
        </p:txBody>
      </p:sp>
      <p:sp>
        <p:nvSpPr>
          <p:cNvPr id="130" name="TextBox 129">
            <a:extLst>
              <a:ext uri="{FF2B5EF4-FFF2-40B4-BE49-F238E27FC236}">
                <a16:creationId xmlns:a16="http://schemas.microsoft.com/office/drawing/2014/main" id="{CF7CF293-6833-B5A6-D6F9-DBDA1DCD5716}"/>
              </a:ext>
            </a:extLst>
          </p:cNvPr>
          <p:cNvSpPr txBox="1">
            <a:spLocks noGrp="1" noRot="1" noMove="1" noResize="1" noEditPoints="1" noAdjustHandles="1" noChangeArrowheads="1" noChangeShapeType="1"/>
          </p:cNvSpPr>
          <p:nvPr/>
        </p:nvSpPr>
        <p:spPr>
          <a:xfrm>
            <a:off x="1300744" y="6773268"/>
            <a:ext cx="6268608" cy="1815882"/>
          </a:xfrm>
          <a:prstGeom prst="rect">
            <a:avLst/>
          </a:prstGeom>
          <a:noFill/>
        </p:spPr>
        <p:txBody>
          <a:bodyPr wrap="square">
            <a:spAutoFit/>
          </a:bodyPr>
          <a:lstStyle/>
          <a:p>
            <a:r>
              <a:rPr lang="en-US" sz="1400" b="0" i="0" dirty="0">
                <a:solidFill>
                  <a:srgbClr val="000000"/>
                </a:solidFill>
                <a:effectLst/>
              </a:rPr>
              <a:t>Focusing on these priorit</a:t>
            </a:r>
            <a:r>
              <a:rPr lang="en-US" sz="1400" dirty="0">
                <a:solidFill>
                  <a:srgbClr val="000000"/>
                </a:solidFill>
              </a:rPr>
              <a:t>y issues, we want to create community change in Fake Neighborhood that increases access to healthy, affordable foods and promotes safe areas to engage in physical activity.</a:t>
            </a:r>
            <a:endParaRPr lang="en-US" sz="1400" b="0" i="0" dirty="0">
              <a:solidFill>
                <a:srgbClr val="000000"/>
              </a:solidFill>
              <a:effectLst/>
              <a:highlight>
                <a:srgbClr val="FFFF00"/>
              </a:highlight>
            </a:endParaRPr>
          </a:p>
          <a:p>
            <a:endParaRPr lang="en-US" sz="1400" dirty="0">
              <a:solidFill>
                <a:srgbClr val="000000"/>
              </a:solidFill>
              <a:highlight>
                <a:srgbClr val="FFFF00"/>
              </a:highlight>
            </a:endParaRPr>
          </a:p>
          <a:p>
            <a:r>
              <a:rPr lang="en-US" sz="1400" b="0" i="0" dirty="0">
                <a:solidFill>
                  <a:srgbClr val="000000"/>
                </a:solidFill>
                <a:effectLst/>
              </a:rPr>
              <a:t>We are going to continue the conversations around these areas with partners, coalitions, and community change makers. We are gathering these partners and holding another listening session to learn more about what the Fake Neighborhood residents want to see.</a:t>
            </a:r>
            <a:endParaRPr lang="en-US" sz="1400" dirty="0"/>
          </a:p>
        </p:txBody>
      </p:sp>
      <p:sp>
        <p:nvSpPr>
          <p:cNvPr id="9" name="Rectangle 8">
            <a:extLst>
              <a:ext uri="{FF2B5EF4-FFF2-40B4-BE49-F238E27FC236}">
                <a16:creationId xmlns:a16="http://schemas.microsoft.com/office/drawing/2014/main" id="{C65AB478-307C-82B1-1A55-813351B53C67}"/>
              </a:ext>
            </a:extLst>
          </p:cNvPr>
          <p:cNvSpPr>
            <a:spLocks noGrp="1" noRot="1" noMove="1" noResize="1" noEditPoints="1" noAdjustHandles="1" noChangeArrowheads="1" noChangeShapeType="1"/>
          </p:cNvSpPr>
          <p:nvPr/>
        </p:nvSpPr>
        <p:spPr>
          <a:xfrm>
            <a:off x="-12844" y="1230845"/>
            <a:ext cx="7526087" cy="1537015"/>
          </a:xfrm>
          <a:prstGeom prst="rect">
            <a:avLst/>
          </a:prstGeom>
          <a:solidFill>
            <a:srgbClr val="ACD04A">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4677FF5-A604-2845-AAEB-4FE534876321}"/>
              </a:ext>
            </a:extLst>
          </p:cNvPr>
          <p:cNvSpPr txBox="1">
            <a:spLocks noGrp="1" noRot="1" noMove="1" noResize="1" noEditPoints="1" noAdjustHandles="1" noChangeArrowheads="1" noChangeShapeType="1"/>
          </p:cNvSpPr>
          <p:nvPr/>
        </p:nvSpPr>
        <p:spPr>
          <a:xfrm>
            <a:off x="56167" y="1404551"/>
            <a:ext cx="7300705" cy="738664"/>
          </a:xfrm>
          <a:prstGeom prst="rect">
            <a:avLst/>
          </a:prstGeom>
          <a:noFill/>
        </p:spPr>
        <p:txBody>
          <a:bodyPr wrap="square">
            <a:spAutoFit/>
          </a:bodyPr>
          <a:lstStyle/>
          <a:p>
            <a:r>
              <a:rPr lang="en-US" sz="1400" dirty="0"/>
              <a:t>While talking with community members, we asked them what largest hope for the neighborhood was. We also thought about the resources and connections we had to be able to address these issues. Based on this process, we decided to focus on the following issues. </a:t>
            </a:r>
          </a:p>
        </p:txBody>
      </p:sp>
      <p:sp>
        <p:nvSpPr>
          <p:cNvPr id="15" name="TextBox 14">
            <a:extLst>
              <a:ext uri="{FF2B5EF4-FFF2-40B4-BE49-F238E27FC236}">
                <a16:creationId xmlns:a16="http://schemas.microsoft.com/office/drawing/2014/main" id="{AC8F378A-10B7-6C11-EF34-51EE34E3A568}"/>
              </a:ext>
            </a:extLst>
          </p:cNvPr>
          <p:cNvSpPr txBox="1"/>
          <p:nvPr/>
        </p:nvSpPr>
        <p:spPr>
          <a:xfrm>
            <a:off x="-4724399" y="3663601"/>
            <a:ext cx="4010432" cy="1600438"/>
          </a:xfrm>
          <a:prstGeom prst="rect">
            <a:avLst/>
          </a:prstGeom>
          <a:noFill/>
        </p:spPr>
        <p:txBody>
          <a:bodyPr wrap="square">
            <a:spAutoFit/>
          </a:bodyPr>
          <a:lstStyle/>
          <a:p>
            <a:r>
              <a:rPr lang="en-US" sz="1400" dirty="0"/>
              <a:t>List at least the top three priority issues you and your team decided on. Copy and paste the corresponding icons from the community strengths and issues page into the green circles. </a:t>
            </a:r>
          </a:p>
          <a:p>
            <a:endParaRPr lang="en-US" sz="1400" dirty="0"/>
          </a:p>
          <a:p>
            <a:r>
              <a:rPr lang="en-US" sz="1400" dirty="0"/>
              <a:t>If you want to include more than three priorities, copy and paste the green circles. </a:t>
            </a:r>
          </a:p>
        </p:txBody>
      </p:sp>
      <p:sp>
        <p:nvSpPr>
          <p:cNvPr id="3" name="Oval 2">
            <a:extLst>
              <a:ext uri="{FF2B5EF4-FFF2-40B4-BE49-F238E27FC236}">
                <a16:creationId xmlns:a16="http://schemas.microsoft.com/office/drawing/2014/main" id="{3DB6DEEA-F860-59EE-E4D8-F5C7A14E8C3B}"/>
              </a:ext>
            </a:extLst>
          </p:cNvPr>
          <p:cNvSpPr>
            <a:spLocks noGrp="1" noRot="1" noMove="1" noResize="1" noEditPoints="1" noAdjustHandles="1" noChangeArrowheads="1" noChangeShapeType="1"/>
          </p:cNvSpPr>
          <p:nvPr/>
        </p:nvSpPr>
        <p:spPr>
          <a:xfrm>
            <a:off x="590839" y="3345540"/>
            <a:ext cx="1307592" cy="1278414"/>
          </a:xfrm>
          <a:prstGeom prst="ellipse">
            <a:avLst/>
          </a:prstGeom>
          <a:solidFill>
            <a:srgbClr val="ACD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D861E7C-97FF-264A-AEB8-2F2737DF7B65}"/>
              </a:ext>
            </a:extLst>
          </p:cNvPr>
          <p:cNvSpPr>
            <a:spLocks noGrp="1" noRot="1" noMove="1" noResize="1" noEditPoints="1" noAdjustHandles="1" noChangeArrowheads="1" noChangeShapeType="1"/>
          </p:cNvSpPr>
          <p:nvPr/>
        </p:nvSpPr>
        <p:spPr>
          <a:xfrm>
            <a:off x="3232404" y="3345540"/>
            <a:ext cx="1307592" cy="1278414"/>
          </a:xfrm>
          <a:prstGeom prst="ellipse">
            <a:avLst/>
          </a:prstGeom>
          <a:solidFill>
            <a:srgbClr val="ACD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98C392E-2257-55BF-B74B-E9052B96B86F}"/>
              </a:ext>
            </a:extLst>
          </p:cNvPr>
          <p:cNvSpPr>
            <a:spLocks noGrp="1" noRot="1" noMove="1" noResize="1" noEditPoints="1" noAdjustHandles="1" noChangeArrowheads="1" noChangeShapeType="1"/>
          </p:cNvSpPr>
          <p:nvPr/>
        </p:nvSpPr>
        <p:spPr>
          <a:xfrm>
            <a:off x="5729658" y="3342687"/>
            <a:ext cx="1307592" cy="1278414"/>
          </a:xfrm>
          <a:prstGeom prst="ellipse">
            <a:avLst/>
          </a:prstGeom>
          <a:solidFill>
            <a:srgbClr val="ACD0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A23A115-D71D-5FD8-8907-E0DEC9212DA4}"/>
              </a:ext>
            </a:extLst>
          </p:cNvPr>
          <p:cNvSpPr txBox="1">
            <a:spLocks noGrp="1" noRot="1" noMove="1" noResize="1" noEditPoints="1" noAdjustHandles="1" noChangeArrowheads="1" noChangeShapeType="1"/>
          </p:cNvSpPr>
          <p:nvPr/>
        </p:nvSpPr>
        <p:spPr>
          <a:xfrm>
            <a:off x="526364" y="4752201"/>
            <a:ext cx="1436541" cy="461665"/>
          </a:xfrm>
          <a:prstGeom prst="rect">
            <a:avLst/>
          </a:prstGeom>
          <a:noFill/>
        </p:spPr>
        <p:txBody>
          <a:bodyPr wrap="square">
            <a:spAutoFit/>
          </a:bodyPr>
          <a:lstStyle/>
          <a:p>
            <a:pPr algn="ctr"/>
            <a:r>
              <a:rPr lang="en-US" sz="1200" dirty="0"/>
              <a:t>Access to Healthy Foods </a:t>
            </a:r>
          </a:p>
        </p:txBody>
      </p:sp>
      <p:sp>
        <p:nvSpPr>
          <p:cNvPr id="11" name="TextBox 10">
            <a:extLst>
              <a:ext uri="{FF2B5EF4-FFF2-40B4-BE49-F238E27FC236}">
                <a16:creationId xmlns:a16="http://schemas.microsoft.com/office/drawing/2014/main" id="{FD1D892E-280A-CDE7-8F9E-EF8042964C64}"/>
              </a:ext>
            </a:extLst>
          </p:cNvPr>
          <p:cNvSpPr txBox="1">
            <a:spLocks noGrp="1" noRot="1" noMove="1" noResize="1" noEditPoints="1" noAdjustHandles="1" noChangeArrowheads="1" noChangeShapeType="1"/>
          </p:cNvSpPr>
          <p:nvPr/>
        </p:nvSpPr>
        <p:spPr>
          <a:xfrm>
            <a:off x="2988312" y="4749362"/>
            <a:ext cx="2028188" cy="461665"/>
          </a:xfrm>
          <a:prstGeom prst="rect">
            <a:avLst/>
          </a:prstGeom>
          <a:noFill/>
        </p:spPr>
        <p:txBody>
          <a:bodyPr wrap="square">
            <a:spAutoFit/>
          </a:bodyPr>
          <a:lstStyle/>
          <a:p>
            <a:pPr algn="ctr"/>
            <a:r>
              <a:rPr lang="en-US" sz="1200" dirty="0">
                <a:solidFill>
                  <a:schemeClr val="tx1"/>
                </a:solidFill>
              </a:rPr>
              <a:t>No Local Food Pantries or Affordable Grocery Stores</a:t>
            </a:r>
          </a:p>
        </p:txBody>
      </p:sp>
      <p:sp>
        <p:nvSpPr>
          <p:cNvPr id="13" name="TextBox 12">
            <a:extLst>
              <a:ext uri="{FF2B5EF4-FFF2-40B4-BE49-F238E27FC236}">
                <a16:creationId xmlns:a16="http://schemas.microsoft.com/office/drawing/2014/main" id="{BF6C366E-00B3-61CC-D44E-57E74E12B509}"/>
              </a:ext>
            </a:extLst>
          </p:cNvPr>
          <p:cNvSpPr txBox="1">
            <a:spLocks noGrp="1" noRot="1" noMove="1" noResize="1" noEditPoints="1" noAdjustHandles="1" noChangeArrowheads="1" noChangeShapeType="1"/>
          </p:cNvSpPr>
          <p:nvPr/>
        </p:nvSpPr>
        <p:spPr>
          <a:xfrm>
            <a:off x="5665183" y="4740449"/>
            <a:ext cx="1436541" cy="276999"/>
          </a:xfrm>
          <a:prstGeom prst="rect">
            <a:avLst/>
          </a:prstGeom>
          <a:noFill/>
        </p:spPr>
        <p:txBody>
          <a:bodyPr wrap="square">
            <a:spAutoFit/>
          </a:bodyPr>
          <a:lstStyle/>
          <a:p>
            <a:pPr algn="ctr"/>
            <a:r>
              <a:rPr lang="en-US" sz="1200" dirty="0"/>
              <a:t>Safety</a:t>
            </a:r>
          </a:p>
        </p:txBody>
      </p:sp>
      <p:sp>
        <p:nvSpPr>
          <p:cNvPr id="14" name="TextBox 13">
            <a:extLst>
              <a:ext uri="{FF2B5EF4-FFF2-40B4-BE49-F238E27FC236}">
                <a16:creationId xmlns:a16="http://schemas.microsoft.com/office/drawing/2014/main" id="{A9142A44-DE4A-DD4C-9614-983094B8D630}"/>
              </a:ext>
            </a:extLst>
          </p:cNvPr>
          <p:cNvSpPr txBox="1"/>
          <p:nvPr/>
        </p:nvSpPr>
        <p:spPr>
          <a:xfrm>
            <a:off x="8654543" y="6768697"/>
            <a:ext cx="3971758" cy="1384995"/>
          </a:xfrm>
          <a:prstGeom prst="rect">
            <a:avLst/>
          </a:prstGeom>
          <a:noFill/>
        </p:spPr>
        <p:txBody>
          <a:bodyPr wrap="square">
            <a:spAutoFit/>
          </a:bodyPr>
          <a:lstStyle/>
          <a:p>
            <a:r>
              <a:rPr lang="en-US" sz="1400" b="0" i="0" dirty="0">
                <a:solidFill>
                  <a:srgbClr val="000000"/>
                </a:solidFill>
                <a:effectLst/>
              </a:rPr>
              <a:t>Describe the next steps in your process, no matter where you are. Be specific. Include details such as</a:t>
            </a:r>
            <a:r>
              <a:rPr lang="en-US" sz="1400" dirty="0">
                <a:solidFill>
                  <a:srgbClr val="000000"/>
                </a:solidFill>
              </a:rPr>
              <a:t>:</a:t>
            </a:r>
            <a:endParaRPr lang="en-US" sz="1400" b="0" i="0" dirty="0">
              <a:solidFill>
                <a:srgbClr val="000000"/>
              </a:solidFill>
              <a:effectLst/>
            </a:endParaRPr>
          </a:p>
          <a:p>
            <a:pPr marL="171450" indent="-171450">
              <a:buFont typeface="Arial" panose="020B0604020202020204" pitchFamily="34" charset="0"/>
              <a:buChar char="•"/>
            </a:pPr>
            <a:r>
              <a:rPr lang="en-US" sz="1400" dirty="0">
                <a:solidFill>
                  <a:srgbClr val="000000"/>
                </a:solidFill>
              </a:rPr>
              <a:t>How are you going to continue the conversation?</a:t>
            </a:r>
            <a:endParaRPr lang="en-US" sz="1400" b="0" i="0" dirty="0">
              <a:solidFill>
                <a:srgbClr val="000000"/>
              </a:solidFill>
              <a:effectLst/>
            </a:endParaRPr>
          </a:p>
          <a:p>
            <a:pPr marL="171450" indent="-171450">
              <a:buFont typeface="Arial" panose="020B0604020202020204" pitchFamily="34" charset="0"/>
              <a:buChar char="•"/>
            </a:pPr>
            <a:r>
              <a:rPr lang="en-US" sz="1400" b="0" i="0" dirty="0">
                <a:solidFill>
                  <a:srgbClr val="000000"/>
                </a:solidFill>
                <a:effectLst/>
              </a:rPr>
              <a:t>What is the community going to do? </a:t>
            </a:r>
          </a:p>
          <a:p>
            <a:pPr marL="171450" indent="-171450">
              <a:buFont typeface="Arial" panose="020B0604020202020204" pitchFamily="34" charset="0"/>
              <a:buChar char="•"/>
            </a:pPr>
            <a:r>
              <a:rPr lang="en-US" sz="1400" b="0" i="0" dirty="0">
                <a:solidFill>
                  <a:srgbClr val="000000"/>
                </a:solidFill>
                <a:effectLst/>
              </a:rPr>
              <a:t>Who is responsible for making sure it gets done? </a:t>
            </a:r>
          </a:p>
          <a:p>
            <a:pPr marL="171450" indent="-171450">
              <a:buFont typeface="Arial" panose="020B0604020202020204" pitchFamily="34" charset="0"/>
              <a:buChar char="•"/>
            </a:pPr>
            <a:r>
              <a:rPr lang="en-US" sz="1400" b="0" i="0" dirty="0">
                <a:solidFill>
                  <a:srgbClr val="000000"/>
                </a:solidFill>
                <a:effectLst/>
              </a:rPr>
              <a:t>When does it need to be done?</a:t>
            </a:r>
          </a:p>
        </p:txBody>
      </p:sp>
      <p:cxnSp>
        <p:nvCxnSpPr>
          <p:cNvPr id="18" name="Straight Arrow Connector 17">
            <a:extLst>
              <a:ext uri="{FF2B5EF4-FFF2-40B4-BE49-F238E27FC236}">
                <a16:creationId xmlns:a16="http://schemas.microsoft.com/office/drawing/2014/main" id="{A1D35513-B494-CAF5-B68E-77E081C942D1}"/>
              </a:ext>
              <a:ext uri="{C183D7F6-B498-43B3-948B-1728B52AA6E4}">
                <adec:decorative xmlns:adec="http://schemas.microsoft.com/office/drawing/2017/decorative" val="1"/>
              </a:ext>
            </a:extLst>
          </p:cNvPr>
          <p:cNvCxnSpPr/>
          <p:nvPr/>
        </p:nvCxnSpPr>
        <p:spPr>
          <a:xfrm>
            <a:off x="-740230" y="4980688"/>
            <a:ext cx="6241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46985477-EACA-F37B-63AD-AE1C1A399C34}"/>
              </a:ext>
            </a:extLst>
          </p:cNvPr>
          <p:cNvSpPr/>
          <p:nvPr/>
        </p:nvSpPr>
        <p:spPr>
          <a:xfrm>
            <a:off x="0" y="-1463040"/>
            <a:ext cx="7772400" cy="1367522"/>
          </a:xfrm>
          <a:prstGeom prst="rect">
            <a:avLst/>
          </a:prstGeom>
          <a:noFill/>
          <a:ln>
            <a:solidFill>
              <a:srgbClr val="ACD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The top of page 3 describes the prioritization process you used to rank top community issues during step 2. You will use your answers from step 2, questions 3-4 to complete the top half of the page.</a:t>
            </a:r>
          </a:p>
          <a:p>
            <a:endParaRPr lang="en-US" sz="1200" b="1" dirty="0">
              <a:solidFill>
                <a:schemeClr val="tx1"/>
              </a:solidFill>
            </a:endParaRPr>
          </a:p>
          <a:p>
            <a:r>
              <a:rPr lang="en-US" sz="1200" b="1" dirty="0">
                <a:solidFill>
                  <a:schemeClr val="tx1"/>
                </a:solidFill>
              </a:rPr>
              <a:t>The bottom of page 3 includes next steps you plan to take with this information. Depending on where you are in the process, you will use your answers from step 2, questions 8-11 to describe how you will prioritize PSE strategies and keep the conversation going. OR, you will use your answers from step 3, question 2 to describe your action plan.</a:t>
            </a:r>
          </a:p>
        </p:txBody>
      </p:sp>
      <p:sp>
        <p:nvSpPr>
          <p:cNvPr id="21" name="Star: 5 Points 20">
            <a:extLst>
              <a:ext uri="{FF2B5EF4-FFF2-40B4-BE49-F238E27FC236}">
                <a16:creationId xmlns:a16="http://schemas.microsoft.com/office/drawing/2014/main" id="{2824C99E-9876-AE75-0F4D-2A76F8757950}"/>
              </a:ext>
            </a:extLst>
          </p:cNvPr>
          <p:cNvSpPr/>
          <p:nvPr/>
        </p:nvSpPr>
        <p:spPr>
          <a:xfrm>
            <a:off x="-428172" y="-1109020"/>
            <a:ext cx="330469" cy="329741"/>
          </a:xfrm>
          <a:prstGeom prst="star5">
            <a:avLst/>
          </a:prstGeom>
          <a:solidFill>
            <a:srgbClr val="ACD04A"/>
          </a:solidFill>
          <a:ln>
            <a:solidFill>
              <a:srgbClr val="ACD0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096D62E7-E1B2-DB91-6CDE-0DA7D61D38E2}"/>
              </a:ext>
              <a:ext uri="{C183D7F6-B498-43B3-948B-1728B52AA6E4}">
                <adec:decorative xmlns:adec="http://schemas.microsoft.com/office/drawing/2017/decorative" val="1"/>
              </a:ext>
            </a:extLst>
          </p:cNvPr>
          <p:cNvCxnSpPr/>
          <p:nvPr/>
        </p:nvCxnSpPr>
        <p:spPr>
          <a:xfrm>
            <a:off x="-740230" y="1548200"/>
            <a:ext cx="62411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AD4188F2-F62E-C969-7C9D-F569D9CF88C5}"/>
              </a:ext>
              <a:ext uri="{C183D7F6-B498-43B3-948B-1728B52AA6E4}">
                <adec:decorative xmlns:adec="http://schemas.microsoft.com/office/drawing/2017/decorative" val="1"/>
              </a:ext>
            </a:extLst>
          </p:cNvPr>
          <p:cNvCxnSpPr>
            <a:cxnSpLocks/>
          </p:cNvCxnSpPr>
          <p:nvPr/>
        </p:nvCxnSpPr>
        <p:spPr>
          <a:xfrm flipH="1">
            <a:off x="7931082" y="6868698"/>
            <a:ext cx="7234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6" name="Picture 15" descr="A black background with a black square&#10;&#10;Description automatically generated with medium confidence">
            <a:extLst>
              <a:ext uri="{FF2B5EF4-FFF2-40B4-BE49-F238E27FC236}">
                <a16:creationId xmlns:a16="http://schemas.microsoft.com/office/drawing/2014/main" id="{9C8B7E4C-4D35-AD91-11EE-CBF407FCA71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840288" y="3525817"/>
            <a:ext cx="808692" cy="808692"/>
          </a:xfrm>
          <a:prstGeom prst="rect">
            <a:avLst/>
          </a:prstGeom>
        </p:spPr>
      </p:pic>
      <p:pic>
        <p:nvPicPr>
          <p:cNvPr id="24" name="Picture 23" descr="A black background with a black square&#10;&#10;Description automatically generated with medium confidence">
            <a:extLst>
              <a:ext uri="{FF2B5EF4-FFF2-40B4-BE49-F238E27FC236}">
                <a16:creationId xmlns:a16="http://schemas.microsoft.com/office/drawing/2014/main" id="{7C00F6AD-04B4-B497-9E30-705BC433BD8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3508432" y="3592016"/>
            <a:ext cx="755535" cy="755535"/>
          </a:xfrm>
          <a:prstGeom prst="rect">
            <a:avLst/>
          </a:prstGeom>
        </p:spPr>
      </p:pic>
      <p:pic>
        <p:nvPicPr>
          <p:cNvPr id="25" name="Picture 24" descr="A black background with a black square&#10;&#10;Description automatically generated with medium confidence">
            <a:extLst>
              <a:ext uri="{FF2B5EF4-FFF2-40B4-BE49-F238E27FC236}">
                <a16:creationId xmlns:a16="http://schemas.microsoft.com/office/drawing/2014/main" id="{857E3201-6B41-484A-551F-91AEDC44BBD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048277" y="3655925"/>
            <a:ext cx="670351" cy="670351"/>
          </a:xfrm>
          <a:prstGeom prst="rect">
            <a:avLst/>
          </a:prstGeom>
        </p:spPr>
      </p:pic>
    </p:spTree>
    <p:extLst>
      <p:ext uri="{BB962C8B-B14F-4D97-AF65-F5344CB8AC3E}">
        <p14:creationId xmlns:p14="http://schemas.microsoft.com/office/powerpoint/2010/main" val="3857642005"/>
      </p:ext>
    </p:extLst>
  </p:cSld>
  <p:clrMapOvr>
    <a:masterClrMapping/>
  </p:clrMapOvr>
</p:sld>
</file>

<file path=ppt/theme/theme1.xml><?xml version="1.0" encoding="utf-8"?>
<a:theme xmlns:a="http://schemas.openxmlformats.org/drawingml/2006/main" name="Office Theme">
  <a:themeElements>
    <a:clrScheme name="MFF updated">
      <a:dk1>
        <a:sysClr val="windowText" lastClr="000000"/>
      </a:dk1>
      <a:lt1>
        <a:sysClr val="window" lastClr="FFFFFF"/>
      </a:lt1>
      <a:dk2>
        <a:srgbClr val="6E6860"/>
      </a:dk2>
      <a:lt2>
        <a:srgbClr val="CFCFCF"/>
      </a:lt2>
      <a:accent1>
        <a:srgbClr val="283891"/>
      </a:accent1>
      <a:accent2>
        <a:srgbClr val="4A5B82"/>
      </a:accent2>
      <a:accent3>
        <a:srgbClr val="F7A222"/>
      </a:accent3>
      <a:accent4>
        <a:srgbClr val="F9B948"/>
      </a:accent4>
      <a:accent5>
        <a:srgbClr val="00A78F"/>
      </a:accent5>
      <a:accent6>
        <a:srgbClr val="7DBEE6"/>
      </a:accent6>
      <a:hlink>
        <a:srgbClr val="F7A222"/>
      </a:hlink>
      <a:folHlink>
        <a:srgbClr val="F7A22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4681</TotalTime>
  <Words>3030</Words>
  <Application>Microsoft Office PowerPoint</Application>
  <PresentationFormat>Custom</PresentationFormat>
  <Paragraphs>286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Nova Light</vt:lpstr>
      <vt:lpstr>Calibri</vt:lpstr>
      <vt:lpstr>Calibri Light</vt:lpstr>
      <vt:lpstr>Office Theme</vt:lpstr>
      <vt:lpstr>Community PSE Exploration Process Summary Infographic Template</vt:lpstr>
      <vt:lpstr>PowerPoint Presentation</vt:lpstr>
      <vt:lpstr>PowerPoint Presentation</vt:lpstr>
      <vt:lpstr>PowerPoint Presentation</vt:lpstr>
      <vt:lpstr>EXAMPLE!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Lyons</dc:creator>
  <cp:lastModifiedBy>Callie Wernet</cp:lastModifiedBy>
  <cp:revision>276</cp:revision>
  <dcterms:created xsi:type="dcterms:W3CDTF">2018-07-17T17:09:48Z</dcterms:created>
  <dcterms:modified xsi:type="dcterms:W3CDTF">2024-06-24T17:21:05Z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fca4029-2287-47b1-ae5c-5e95db488e5f_Enabled">
    <vt:lpwstr>true</vt:lpwstr>
  </property>
  <property fmtid="{D5CDD505-2E9C-101B-9397-08002B2CF9AE}" pid="3" name="MSIP_Label_3fca4029-2287-47b1-ae5c-5e95db488e5f_SetDate">
    <vt:lpwstr>2024-05-28T13:16:03Z</vt:lpwstr>
  </property>
  <property fmtid="{D5CDD505-2E9C-101B-9397-08002B2CF9AE}" pid="4" name="MSIP_Label_3fca4029-2287-47b1-ae5c-5e95db488e5f_Method">
    <vt:lpwstr>Privileged</vt:lpwstr>
  </property>
  <property fmtid="{D5CDD505-2E9C-101B-9397-08002B2CF9AE}" pid="5" name="MSIP_Label_3fca4029-2287-47b1-ae5c-5e95db488e5f_Name">
    <vt:lpwstr>Public</vt:lpwstr>
  </property>
  <property fmtid="{D5CDD505-2E9C-101B-9397-08002B2CF9AE}" pid="6" name="MSIP_Label_3fca4029-2287-47b1-ae5c-5e95db488e5f_SiteId">
    <vt:lpwstr>d6cb837e-f26e-4c8e-be4e-340fb287fc02</vt:lpwstr>
  </property>
  <property fmtid="{D5CDD505-2E9C-101B-9397-08002B2CF9AE}" pid="7" name="MSIP_Label_3fca4029-2287-47b1-ae5c-5e95db488e5f_ActionId">
    <vt:lpwstr>b0a2d4b2-66dc-400c-99dd-6d7f975569b8</vt:lpwstr>
  </property>
  <property fmtid="{D5CDD505-2E9C-101B-9397-08002B2CF9AE}" pid="8" name="MSIP_Label_3fca4029-2287-47b1-ae5c-5e95db488e5f_ContentBits">
    <vt:lpwstr>0</vt:lpwstr>
  </property>
</Properties>
</file>