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Arbutus Slab" charset="1" panose="02000000000000000000"/>
      <p:regular r:id="rId25"/>
    </p:embeddedFont>
    <p:embeddedFont>
      <p:font typeface="Source Serif Pro Bold" charset="1" panose="02040803050405020204"/>
      <p:regular r:id="rId26"/>
    </p:embeddedFont>
    <p:embeddedFont>
      <p:font typeface="Muli" charset="1" panose="00000500000000000000"/>
      <p:regular r:id="rId27"/>
    </p:embeddedFont>
    <p:embeddedFont>
      <p:font typeface="Source Serif Pro" charset="1" panose="02040603050405020204"/>
      <p:regular r:id="rId31"/>
    </p:embeddedFont>
    <p:embeddedFont>
      <p:font typeface="Muli Regular" charset="1" panose="000005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notesMasters/notesMaster1.xml" Type="http://schemas.openxmlformats.org/officeDocument/2006/relationships/notesMaster"/><Relationship Id="rId29" Target="theme/theme2.xml" Type="http://schemas.openxmlformats.org/officeDocument/2006/relationships/theme"/><Relationship Id="rId3" Target="viewProps.xml" Type="http://schemas.openxmlformats.org/officeDocument/2006/relationships/viewProps"/><Relationship Id="rId30" Target="notesSlides/notesSlide1.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33" Target="notesSlides/notesSlide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We begin this effort to acknowledge what has been buried by honoring the truth. I acknowledge the land in which I occupy today is the land of the Nacotchtank (Anacostan) and part of the Piscataway territory.</a:t>
            </a:r>
          </a:p>
          <a:p>
            <a:r>
              <a:rPr lang="en-US"/>
              <a:t>I invite you to type the land you currently occupy in the chat. If you would like to look it up, please visit https://native-land.ca/ and enter in your location. </a:t>
            </a:r>
          </a:p>
          <a:p>
            <a:r>
              <a:rPr lang="en-US"/>
              <a:t>Please take a moment to consider the many legacies of violence, displacement, migration, and settlement that bring us together here today. Acknowledgment of this sacred land and its people is but a first step. It does not stand in for relationship and action, but can begin to point toward deeper possibilities for decolonizing relationships with people and place.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have our personal lived experiences taught us how to care for ourselves? </a:t>
            </a:r>
          </a:p>
          <a:p>
            <a:r>
              <a:rPr lang="en-US"/>
              <a:t>How have our ANCESTORS taught us to care for ourselves?</a:t>
            </a:r>
          </a:p>
          <a:p>
            <a:r>
              <a:rPr lang="en-US"/>
              <a:t>How can we take into account our individual needs, preferences, and capabilities? </a:t>
            </a:r>
          </a:p>
          <a:p>
            <a:r>
              <a:rPr lang="en-US"/>
              <a:t>How can we create balance between what influences health and what our bodies NEED and are ASKING FOR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64D50"/>
        </a:solidFill>
      </p:bgPr>
    </p:bg>
    <p:spTree>
      <p:nvGrpSpPr>
        <p:cNvPr id="1" name=""/>
        <p:cNvGrpSpPr/>
        <p:nvPr/>
      </p:nvGrpSpPr>
      <p:grpSpPr>
        <a:xfrm>
          <a:off x="0" y="0"/>
          <a:ext cx="0" cy="0"/>
          <a:chOff x="0" y="0"/>
          <a:chExt cx="0" cy="0"/>
        </a:xfrm>
      </p:grpSpPr>
      <p:grpSp>
        <p:nvGrpSpPr>
          <p:cNvPr name="Group 2" id="2"/>
          <p:cNvGrpSpPr/>
          <p:nvPr/>
        </p:nvGrpSpPr>
        <p:grpSpPr>
          <a:xfrm rot="0">
            <a:off x="476933" y="467636"/>
            <a:ext cx="17334135" cy="9351727"/>
            <a:chOff x="0" y="0"/>
            <a:chExt cx="18738168" cy="10109200"/>
          </a:xfrm>
        </p:grpSpPr>
        <p:sp>
          <p:nvSpPr>
            <p:cNvPr name="Freeform 3" id="3"/>
            <p:cNvSpPr/>
            <p:nvPr/>
          </p:nvSpPr>
          <p:spPr>
            <a:xfrm flipH="false" flipV="false" rot="0">
              <a:off x="0" y="0"/>
              <a:ext cx="18738168" cy="10109200"/>
            </a:xfrm>
            <a:custGeom>
              <a:avLst/>
              <a:gdLst/>
              <a:ahLst/>
              <a:cxnLst/>
              <a:rect r="r" b="b" t="t" l="l"/>
              <a:pathLst>
                <a:path h="10109200" w="18738168">
                  <a:moveTo>
                    <a:pt x="18711498" y="5650230"/>
                  </a:moveTo>
                  <a:cubicBezTo>
                    <a:pt x="18601007" y="5650230"/>
                    <a:pt x="18496868" y="5622290"/>
                    <a:pt x="18404157" y="5575300"/>
                  </a:cubicBezTo>
                  <a:cubicBezTo>
                    <a:pt x="18604818" y="5447030"/>
                    <a:pt x="18738168" y="5222240"/>
                    <a:pt x="18738168" y="4966970"/>
                  </a:cubicBezTo>
                  <a:cubicBezTo>
                    <a:pt x="18738168" y="4710430"/>
                    <a:pt x="18604818" y="4485640"/>
                    <a:pt x="18402888" y="4357370"/>
                  </a:cubicBezTo>
                  <a:cubicBezTo>
                    <a:pt x="18496868" y="4309110"/>
                    <a:pt x="18599738" y="4281170"/>
                    <a:pt x="18711498" y="4281170"/>
                  </a:cubicBezTo>
                  <a:cubicBezTo>
                    <a:pt x="18721657" y="4281170"/>
                    <a:pt x="18726738" y="4273550"/>
                    <a:pt x="18726738" y="4263390"/>
                  </a:cubicBezTo>
                  <a:lnTo>
                    <a:pt x="18726738" y="22860"/>
                  </a:lnTo>
                  <a:cubicBezTo>
                    <a:pt x="18726738" y="12700"/>
                    <a:pt x="18724198" y="0"/>
                    <a:pt x="18715307" y="0"/>
                  </a:cubicBezTo>
                  <a:lnTo>
                    <a:pt x="26670" y="0"/>
                  </a:lnTo>
                  <a:cubicBezTo>
                    <a:pt x="16510" y="0"/>
                    <a:pt x="2540" y="12700"/>
                    <a:pt x="2540" y="22860"/>
                  </a:cubicBezTo>
                  <a:lnTo>
                    <a:pt x="2540" y="4263390"/>
                  </a:lnTo>
                  <a:cubicBezTo>
                    <a:pt x="2540" y="4273550"/>
                    <a:pt x="13970" y="4281170"/>
                    <a:pt x="22860" y="4281170"/>
                  </a:cubicBezTo>
                  <a:cubicBezTo>
                    <a:pt x="134620" y="4281170"/>
                    <a:pt x="241300" y="4309110"/>
                    <a:pt x="335280" y="4356100"/>
                  </a:cubicBezTo>
                  <a:cubicBezTo>
                    <a:pt x="133350" y="4483100"/>
                    <a:pt x="0" y="4707890"/>
                    <a:pt x="0" y="4963160"/>
                  </a:cubicBezTo>
                  <a:cubicBezTo>
                    <a:pt x="0" y="5219700"/>
                    <a:pt x="135890" y="5444490"/>
                    <a:pt x="339090" y="5572760"/>
                  </a:cubicBezTo>
                  <a:cubicBezTo>
                    <a:pt x="245110" y="5621020"/>
                    <a:pt x="135890" y="5648960"/>
                    <a:pt x="22860" y="5650230"/>
                  </a:cubicBezTo>
                  <a:cubicBezTo>
                    <a:pt x="12700" y="5650230"/>
                    <a:pt x="2540" y="5657850"/>
                    <a:pt x="2540" y="5668010"/>
                  </a:cubicBezTo>
                  <a:lnTo>
                    <a:pt x="2540" y="10086340"/>
                  </a:lnTo>
                  <a:cubicBezTo>
                    <a:pt x="2540" y="10096500"/>
                    <a:pt x="16510" y="10109200"/>
                    <a:pt x="26670" y="10109200"/>
                  </a:cubicBezTo>
                  <a:lnTo>
                    <a:pt x="18715309" y="10109200"/>
                  </a:lnTo>
                  <a:cubicBezTo>
                    <a:pt x="18725468" y="10109200"/>
                    <a:pt x="18726738" y="10096500"/>
                    <a:pt x="18726738" y="10086340"/>
                  </a:cubicBezTo>
                  <a:lnTo>
                    <a:pt x="18726738" y="5668010"/>
                  </a:lnTo>
                  <a:cubicBezTo>
                    <a:pt x="18726738" y="5657850"/>
                    <a:pt x="18721657" y="5650230"/>
                    <a:pt x="18711498" y="5650230"/>
                  </a:cubicBezTo>
                  <a:close/>
                  <a:moveTo>
                    <a:pt x="18703878" y="4968240"/>
                  </a:moveTo>
                  <a:cubicBezTo>
                    <a:pt x="18703878" y="5217160"/>
                    <a:pt x="18570528" y="5436870"/>
                    <a:pt x="18369868" y="5556250"/>
                  </a:cubicBezTo>
                  <a:cubicBezTo>
                    <a:pt x="18167938" y="5435600"/>
                    <a:pt x="18032048" y="5215890"/>
                    <a:pt x="18032048" y="4965700"/>
                  </a:cubicBezTo>
                  <a:cubicBezTo>
                    <a:pt x="18032048" y="4715510"/>
                    <a:pt x="18166668" y="4497070"/>
                    <a:pt x="18367328" y="4377690"/>
                  </a:cubicBezTo>
                  <a:cubicBezTo>
                    <a:pt x="18567988" y="4497070"/>
                    <a:pt x="18703878" y="4716780"/>
                    <a:pt x="18703878" y="4968240"/>
                  </a:cubicBezTo>
                  <a:close/>
                  <a:moveTo>
                    <a:pt x="18688638" y="38100"/>
                  </a:moveTo>
                  <a:lnTo>
                    <a:pt x="18688638" y="4245610"/>
                  </a:lnTo>
                  <a:cubicBezTo>
                    <a:pt x="18587038" y="4248150"/>
                    <a:pt x="18472738" y="4277360"/>
                    <a:pt x="18371138" y="4326890"/>
                  </a:cubicBezTo>
                  <a:lnTo>
                    <a:pt x="18371138" y="367030"/>
                  </a:lnTo>
                  <a:cubicBezTo>
                    <a:pt x="18371138" y="361950"/>
                    <a:pt x="18376218" y="358140"/>
                    <a:pt x="18373678" y="354330"/>
                  </a:cubicBezTo>
                  <a:cubicBezTo>
                    <a:pt x="18371138" y="350520"/>
                    <a:pt x="18363518" y="349250"/>
                    <a:pt x="18359707" y="349250"/>
                  </a:cubicBezTo>
                  <a:lnTo>
                    <a:pt x="18029507" y="349250"/>
                  </a:lnTo>
                  <a:lnTo>
                    <a:pt x="18029507" y="38100"/>
                  </a:lnTo>
                  <a:cubicBezTo>
                    <a:pt x="18029507" y="38100"/>
                    <a:pt x="18688638" y="38100"/>
                    <a:pt x="18688638" y="38100"/>
                  </a:cubicBezTo>
                  <a:close/>
                  <a:moveTo>
                    <a:pt x="18028238" y="384810"/>
                  </a:moveTo>
                  <a:lnTo>
                    <a:pt x="18333038" y="384810"/>
                  </a:lnTo>
                  <a:lnTo>
                    <a:pt x="18333038" y="4326890"/>
                  </a:lnTo>
                  <a:cubicBezTo>
                    <a:pt x="18244138" y="4278630"/>
                    <a:pt x="18155238" y="4249420"/>
                    <a:pt x="18028238" y="4245610"/>
                  </a:cubicBezTo>
                  <a:lnTo>
                    <a:pt x="18028238" y="384810"/>
                  </a:lnTo>
                  <a:close/>
                  <a:moveTo>
                    <a:pt x="727710" y="38100"/>
                  </a:moveTo>
                  <a:lnTo>
                    <a:pt x="17990138" y="38100"/>
                  </a:lnTo>
                  <a:lnTo>
                    <a:pt x="17990138" y="349250"/>
                  </a:lnTo>
                  <a:lnTo>
                    <a:pt x="11713876" y="349250"/>
                  </a:lnTo>
                  <a:lnTo>
                    <a:pt x="11713876" y="350520"/>
                  </a:lnTo>
                  <a:lnTo>
                    <a:pt x="727710" y="350520"/>
                  </a:lnTo>
                  <a:cubicBezTo>
                    <a:pt x="727710" y="350520"/>
                    <a:pt x="727710" y="38100"/>
                    <a:pt x="727710" y="38100"/>
                  </a:cubicBezTo>
                  <a:close/>
                  <a:moveTo>
                    <a:pt x="332740" y="368300"/>
                  </a:moveTo>
                  <a:lnTo>
                    <a:pt x="332740" y="4324350"/>
                  </a:lnTo>
                  <a:cubicBezTo>
                    <a:pt x="243840" y="4276090"/>
                    <a:pt x="154940" y="4248150"/>
                    <a:pt x="40640" y="4245610"/>
                  </a:cubicBezTo>
                  <a:lnTo>
                    <a:pt x="40640" y="38100"/>
                  </a:lnTo>
                  <a:lnTo>
                    <a:pt x="688340" y="38100"/>
                  </a:lnTo>
                  <a:lnTo>
                    <a:pt x="688340" y="350520"/>
                  </a:lnTo>
                  <a:lnTo>
                    <a:pt x="353060" y="350520"/>
                  </a:lnTo>
                  <a:cubicBezTo>
                    <a:pt x="344170" y="350520"/>
                    <a:pt x="332740" y="359410"/>
                    <a:pt x="332740" y="368300"/>
                  </a:cubicBezTo>
                  <a:close/>
                  <a:moveTo>
                    <a:pt x="688340" y="386080"/>
                  </a:moveTo>
                  <a:lnTo>
                    <a:pt x="688340" y="4245610"/>
                  </a:lnTo>
                  <a:cubicBezTo>
                    <a:pt x="586740" y="4248150"/>
                    <a:pt x="485140" y="4278630"/>
                    <a:pt x="370840" y="4326890"/>
                  </a:cubicBezTo>
                  <a:lnTo>
                    <a:pt x="370840" y="386080"/>
                  </a:lnTo>
                  <a:cubicBezTo>
                    <a:pt x="370840" y="386080"/>
                    <a:pt x="688340" y="386080"/>
                    <a:pt x="688340" y="386080"/>
                  </a:cubicBezTo>
                  <a:close/>
                  <a:moveTo>
                    <a:pt x="36830" y="4963160"/>
                  </a:moveTo>
                  <a:cubicBezTo>
                    <a:pt x="36830" y="4712970"/>
                    <a:pt x="172720" y="4494530"/>
                    <a:pt x="373380" y="4375150"/>
                  </a:cubicBezTo>
                  <a:cubicBezTo>
                    <a:pt x="574040" y="4495800"/>
                    <a:pt x="709930" y="4714240"/>
                    <a:pt x="709930" y="4965700"/>
                  </a:cubicBezTo>
                  <a:cubicBezTo>
                    <a:pt x="709930" y="5214620"/>
                    <a:pt x="575310" y="5434330"/>
                    <a:pt x="375920" y="5553710"/>
                  </a:cubicBezTo>
                  <a:cubicBezTo>
                    <a:pt x="172720" y="5434330"/>
                    <a:pt x="36830" y="5214620"/>
                    <a:pt x="36830" y="4963160"/>
                  </a:cubicBezTo>
                  <a:close/>
                  <a:moveTo>
                    <a:pt x="688340" y="10071100"/>
                  </a:moveTo>
                  <a:lnTo>
                    <a:pt x="40640" y="10071100"/>
                  </a:lnTo>
                  <a:lnTo>
                    <a:pt x="40640" y="5684520"/>
                  </a:lnTo>
                  <a:cubicBezTo>
                    <a:pt x="154940" y="5681980"/>
                    <a:pt x="243840" y="5654040"/>
                    <a:pt x="332740" y="5605780"/>
                  </a:cubicBezTo>
                  <a:lnTo>
                    <a:pt x="332740" y="5604510"/>
                  </a:lnTo>
                  <a:lnTo>
                    <a:pt x="337820" y="5603240"/>
                  </a:lnTo>
                  <a:cubicBezTo>
                    <a:pt x="336550" y="5604510"/>
                    <a:pt x="358140" y="5604510"/>
                    <a:pt x="332740" y="5605780"/>
                  </a:cubicBezTo>
                  <a:lnTo>
                    <a:pt x="332740" y="9739630"/>
                  </a:lnTo>
                  <a:cubicBezTo>
                    <a:pt x="332740" y="9749790"/>
                    <a:pt x="363220" y="9766300"/>
                    <a:pt x="373380" y="9766300"/>
                  </a:cubicBezTo>
                  <a:lnTo>
                    <a:pt x="688340" y="9766300"/>
                  </a:lnTo>
                  <a:lnTo>
                    <a:pt x="688340" y="10071100"/>
                  </a:lnTo>
                  <a:close/>
                  <a:moveTo>
                    <a:pt x="688340" y="9728200"/>
                  </a:moveTo>
                  <a:lnTo>
                    <a:pt x="370840" y="9728200"/>
                  </a:lnTo>
                  <a:lnTo>
                    <a:pt x="370840" y="5605780"/>
                  </a:lnTo>
                  <a:cubicBezTo>
                    <a:pt x="370840" y="5604510"/>
                    <a:pt x="373380" y="5603240"/>
                    <a:pt x="373380" y="5600700"/>
                  </a:cubicBezTo>
                  <a:cubicBezTo>
                    <a:pt x="467360" y="5648960"/>
                    <a:pt x="586740" y="5678170"/>
                    <a:pt x="688340" y="5681980"/>
                  </a:cubicBezTo>
                  <a:lnTo>
                    <a:pt x="688340" y="9728200"/>
                  </a:lnTo>
                  <a:close/>
                  <a:moveTo>
                    <a:pt x="17990138" y="10071100"/>
                  </a:moveTo>
                  <a:lnTo>
                    <a:pt x="726440" y="10071100"/>
                  </a:lnTo>
                  <a:lnTo>
                    <a:pt x="726440" y="9766300"/>
                  </a:lnTo>
                  <a:lnTo>
                    <a:pt x="17990138" y="9766300"/>
                  </a:lnTo>
                  <a:lnTo>
                    <a:pt x="17990138" y="10071100"/>
                  </a:lnTo>
                  <a:close/>
                  <a:moveTo>
                    <a:pt x="17988868" y="5670550"/>
                  </a:moveTo>
                  <a:lnTo>
                    <a:pt x="17988868" y="9728200"/>
                  </a:lnTo>
                  <a:lnTo>
                    <a:pt x="726440" y="9728200"/>
                  </a:lnTo>
                  <a:lnTo>
                    <a:pt x="726440" y="5664200"/>
                  </a:lnTo>
                  <a:cubicBezTo>
                    <a:pt x="726440" y="5654040"/>
                    <a:pt x="723900" y="5646420"/>
                    <a:pt x="713740" y="5646420"/>
                  </a:cubicBezTo>
                  <a:cubicBezTo>
                    <a:pt x="603250" y="5646420"/>
                    <a:pt x="500380" y="5619750"/>
                    <a:pt x="407670" y="5572760"/>
                  </a:cubicBezTo>
                  <a:cubicBezTo>
                    <a:pt x="609600" y="5444490"/>
                    <a:pt x="744220" y="5219700"/>
                    <a:pt x="744220" y="4965700"/>
                  </a:cubicBezTo>
                  <a:cubicBezTo>
                    <a:pt x="744220" y="4709160"/>
                    <a:pt x="610870" y="4484370"/>
                    <a:pt x="408940" y="4356100"/>
                  </a:cubicBezTo>
                  <a:cubicBezTo>
                    <a:pt x="502920" y="4307840"/>
                    <a:pt x="603250" y="4281170"/>
                    <a:pt x="715010" y="4281170"/>
                  </a:cubicBezTo>
                  <a:cubicBezTo>
                    <a:pt x="725170" y="4281170"/>
                    <a:pt x="727710" y="4273550"/>
                    <a:pt x="727710" y="4263390"/>
                  </a:cubicBezTo>
                  <a:lnTo>
                    <a:pt x="727710" y="386080"/>
                  </a:lnTo>
                  <a:lnTo>
                    <a:pt x="11713876" y="386080"/>
                  </a:lnTo>
                  <a:lnTo>
                    <a:pt x="11713876" y="384810"/>
                  </a:lnTo>
                  <a:lnTo>
                    <a:pt x="17990138" y="384810"/>
                  </a:lnTo>
                  <a:lnTo>
                    <a:pt x="17990138" y="4263390"/>
                  </a:lnTo>
                  <a:cubicBezTo>
                    <a:pt x="17990138" y="4273550"/>
                    <a:pt x="18005378" y="4281170"/>
                    <a:pt x="18014268" y="4281170"/>
                  </a:cubicBezTo>
                  <a:cubicBezTo>
                    <a:pt x="18126028" y="4281170"/>
                    <a:pt x="18235248" y="4309110"/>
                    <a:pt x="18327959" y="4357370"/>
                  </a:cubicBezTo>
                  <a:cubicBezTo>
                    <a:pt x="18126028" y="4485640"/>
                    <a:pt x="17993948" y="4710430"/>
                    <a:pt x="17993948" y="4965700"/>
                  </a:cubicBezTo>
                  <a:cubicBezTo>
                    <a:pt x="17993948" y="5222240"/>
                    <a:pt x="18129838" y="5448300"/>
                    <a:pt x="18333038" y="5575300"/>
                  </a:cubicBezTo>
                  <a:cubicBezTo>
                    <a:pt x="18239059" y="5624830"/>
                    <a:pt x="18126028" y="5652770"/>
                    <a:pt x="18012998" y="5652770"/>
                  </a:cubicBezTo>
                  <a:cubicBezTo>
                    <a:pt x="18002838" y="5652770"/>
                    <a:pt x="17988868" y="5660390"/>
                    <a:pt x="17988868" y="5670550"/>
                  </a:cubicBezTo>
                  <a:close/>
                  <a:moveTo>
                    <a:pt x="18345738" y="5607050"/>
                  </a:moveTo>
                  <a:lnTo>
                    <a:pt x="18345738" y="9728200"/>
                  </a:lnTo>
                  <a:lnTo>
                    <a:pt x="18028238" y="9728200"/>
                  </a:lnTo>
                  <a:lnTo>
                    <a:pt x="18028238" y="5688330"/>
                  </a:lnTo>
                  <a:cubicBezTo>
                    <a:pt x="18155238" y="5685790"/>
                    <a:pt x="18244138" y="5655310"/>
                    <a:pt x="18345738" y="5607050"/>
                  </a:cubicBezTo>
                  <a:close/>
                  <a:moveTo>
                    <a:pt x="18688638" y="10071100"/>
                  </a:moveTo>
                  <a:lnTo>
                    <a:pt x="18028238" y="10071100"/>
                  </a:lnTo>
                  <a:lnTo>
                    <a:pt x="18028238" y="9766300"/>
                  </a:lnTo>
                  <a:lnTo>
                    <a:pt x="18369868" y="9766300"/>
                  </a:lnTo>
                  <a:cubicBezTo>
                    <a:pt x="18380028" y="9766300"/>
                    <a:pt x="18383838" y="9749790"/>
                    <a:pt x="18383838" y="9739630"/>
                  </a:cubicBezTo>
                  <a:lnTo>
                    <a:pt x="18383838" y="5604510"/>
                  </a:lnTo>
                  <a:cubicBezTo>
                    <a:pt x="18472738" y="5652770"/>
                    <a:pt x="18587038" y="5681980"/>
                    <a:pt x="18688638" y="5684520"/>
                  </a:cubicBezTo>
                  <a:lnTo>
                    <a:pt x="18688638" y="10071100"/>
                  </a:lnTo>
                  <a:close/>
                </a:path>
              </a:pathLst>
            </a:custGeom>
            <a:solidFill>
              <a:srgbClr val="E3D8CD"/>
            </a:solidFill>
          </p:spPr>
        </p:sp>
      </p:grpSp>
      <p:sp>
        <p:nvSpPr>
          <p:cNvPr name="Freeform 4" id="4"/>
          <p:cNvSpPr/>
          <p:nvPr/>
        </p:nvSpPr>
        <p:spPr>
          <a:xfrm flipH="false" flipV="false" rot="0">
            <a:off x="8296888" y="7073164"/>
            <a:ext cx="1694224" cy="1694224"/>
          </a:xfrm>
          <a:custGeom>
            <a:avLst/>
            <a:gdLst/>
            <a:ahLst/>
            <a:cxnLst/>
            <a:rect r="r" b="b" t="t" l="l"/>
            <a:pathLst>
              <a:path h="1694224" w="1694224">
                <a:moveTo>
                  <a:pt x="0" y="0"/>
                </a:moveTo>
                <a:lnTo>
                  <a:pt x="1694224" y="0"/>
                </a:lnTo>
                <a:lnTo>
                  <a:pt x="1694224" y="1694224"/>
                </a:lnTo>
                <a:lnTo>
                  <a:pt x="0" y="1694224"/>
                </a:lnTo>
                <a:lnTo>
                  <a:pt x="0" y="0"/>
                </a:lnTo>
                <a:close/>
              </a:path>
            </a:pathLst>
          </a:custGeom>
          <a:blipFill>
            <a:blip r:embed="rId2"/>
            <a:stretch>
              <a:fillRect l="0" t="0" r="0" b="0"/>
            </a:stretch>
          </a:blipFill>
        </p:spPr>
      </p:sp>
      <p:sp>
        <p:nvSpPr>
          <p:cNvPr name="TextBox 5" id="5"/>
          <p:cNvSpPr txBox="true"/>
          <p:nvPr/>
        </p:nvSpPr>
        <p:spPr>
          <a:xfrm rot="0">
            <a:off x="2209592" y="2247708"/>
            <a:ext cx="13868816" cy="3259455"/>
          </a:xfrm>
          <a:prstGeom prst="rect">
            <a:avLst/>
          </a:prstGeom>
        </p:spPr>
        <p:txBody>
          <a:bodyPr anchor="t" rtlCol="false" tIns="0" lIns="0" bIns="0" rIns="0">
            <a:spAutoFit/>
          </a:bodyPr>
          <a:lstStyle/>
          <a:p>
            <a:pPr algn="ctr" marL="0" indent="0" lvl="0">
              <a:lnSpc>
                <a:spcPts val="8639"/>
              </a:lnSpc>
            </a:pPr>
            <a:r>
              <a:rPr lang="en-US" sz="6399">
                <a:solidFill>
                  <a:srgbClr val="E3D8CD"/>
                </a:solidFill>
                <a:latin typeface="Arbutus Slab"/>
                <a:ea typeface="Arbutus Slab"/>
                <a:cs typeface="Arbutus Slab"/>
                <a:sym typeface="Arbutus Slab"/>
              </a:rPr>
              <a:t>SNAP-Ed University Wrap-Up: Identifying Key Insights and Applying Key Concepts</a:t>
            </a:r>
          </a:p>
        </p:txBody>
      </p:sp>
      <p:sp>
        <p:nvSpPr>
          <p:cNvPr name="TextBox 6" id="6"/>
          <p:cNvSpPr txBox="true"/>
          <p:nvPr/>
        </p:nvSpPr>
        <p:spPr>
          <a:xfrm rot="0">
            <a:off x="3917368" y="5799150"/>
            <a:ext cx="9754360" cy="357074"/>
          </a:xfrm>
          <a:prstGeom prst="rect">
            <a:avLst/>
          </a:prstGeom>
        </p:spPr>
        <p:txBody>
          <a:bodyPr anchor="t" rtlCol="false" tIns="0" lIns="0" bIns="0" rIns="0">
            <a:spAutoFit/>
          </a:bodyPr>
          <a:lstStyle/>
          <a:p>
            <a:pPr algn="ctr" marL="0" indent="0" lvl="0">
              <a:lnSpc>
                <a:spcPts val="2893"/>
              </a:lnSpc>
              <a:spcBef>
                <a:spcPct val="0"/>
              </a:spcBef>
            </a:pPr>
            <a:r>
              <a:rPr lang="en-US" sz="2066" spc="723">
                <a:solidFill>
                  <a:srgbClr val="E3D8CD"/>
                </a:solidFill>
                <a:latin typeface="Source Serif Pro Bold"/>
                <a:ea typeface="Source Serif Pro Bold"/>
                <a:cs typeface="Source Serif Pro Bold"/>
                <a:sym typeface="Source Serif Pro Bold"/>
              </a:rPr>
              <a:t>FACILITATED BY</a:t>
            </a:r>
          </a:p>
        </p:txBody>
      </p:sp>
      <p:sp>
        <p:nvSpPr>
          <p:cNvPr name="TextBox 7" id="7"/>
          <p:cNvSpPr txBox="true"/>
          <p:nvPr/>
        </p:nvSpPr>
        <p:spPr>
          <a:xfrm rot="0">
            <a:off x="4134982" y="6194324"/>
            <a:ext cx="10018036" cy="878840"/>
          </a:xfrm>
          <a:prstGeom prst="rect">
            <a:avLst/>
          </a:prstGeom>
        </p:spPr>
        <p:txBody>
          <a:bodyPr anchor="t" rtlCol="false" tIns="0" lIns="0" bIns="0" rIns="0">
            <a:spAutoFit/>
          </a:bodyPr>
          <a:lstStyle/>
          <a:p>
            <a:pPr algn="ctr">
              <a:lnSpc>
                <a:spcPts val="3520"/>
              </a:lnSpc>
              <a:spcBef>
                <a:spcPct val="0"/>
              </a:spcBef>
            </a:pPr>
            <a:r>
              <a:rPr lang="en-US" sz="3200" spc="112">
                <a:solidFill>
                  <a:srgbClr val="E3D8CD"/>
                </a:solidFill>
                <a:latin typeface="Muli"/>
                <a:ea typeface="Muli"/>
                <a:cs typeface="Muli"/>
                <a:sym typeface="Muli"/>
              </a:rPr>
              <a:t>Patrilie Hernandez, MS (they/she)</a:t>
            </a:r>
          </a:p>
          <a:p>
            <a:pPr algn="ctr">
              <a:lnSpc>
                <a:spcPts val="3520"/>
              </a:lnSpc>
              <a:spcBef>
                <a:spcPct val="0"/>
              </a:spcBef>
            </a:pPr>
            <a:r>
              <a:rPr lang="en-US" sz="3200" spc="112">
                <a:solidFill>
                  <a:srgbClr val="E3D8CD"/>
                </a:solidFill>
                <a:latin typeface="Muli"/>
                <a:ea typeface="Muli"/>
                <a:cs typeface="Muli"/>
                <a:sym typeface="Muli"/>
              </a:rPr>
              <a:t>Ashley Brafman (she/her)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6395805" y="4207682"/>
            <a:ext cx="5367105" cy="2562792"/>
          </a:xfrm>
          <a:custGeom>
            <a:avLst/>
            <a:gdLst/>
            <a:ahLst/>
            <a:cxnLst/>
            <a:rect r="r" b="b" t="t" l="l"/>
            <a:pathLst>
              <a:path h="2562792" w="5367105">
                <a:moveTo>
                  <a:pt x="0" y="0"/>
                </a:moveTo>
                <a:lnTo>
                  <a:pt x="5367104" y="0"/>
                </a:lnTo>
                <a:lnTo>
                  <a:pt x="5367104" y="2562793"/>
                </a:lnTo>
                <a:lnTo>
                  <a:pt x="0" y="2562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4" id="4"/>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5" id="5"/>
          <p:cNvSpPr txBox="true"/>
          <p:nvPr/>
        </p:nvSpPr>
        <p:spPr>
          <a:xfrm rot="0">
            <a:off x="1028700" y="584835"/>
            <a:ext cx="5367105" cy="811530"/>
          </a:xfrm>
          <a:prstGeom prst="rect">
            <a:avLst/>
          </a:prstGeom>
        </p:spPr>
        <p:txBody>
          <a:bodyPr anchor="t" rtlCol="false" tIns="0" lIns="0" bIns="0" rIns="0">
            <a:spAutoFit/>
          </a:bodyPr>
          <a:lstStyle/>
          <a:p>
            <a:pPr algn="l">
              <a:lnSpc>
                <a:spcPts val="6719"/>
              </a:lnSpc>
            </a:pPr>
            <a:r>
              <a:rPr lang="en-US" sz="4800">
                <a:solidFill>
                  <a:srgbClr val="564D50"/>
                </a:solidFill>
                <a:latin typeface="Source Serif Pro"/>
                <a:ea typeface="Source Serif Pro"/>
                <a:cs typeface="Source Serif Pro"/>
                <a:sym typeface="Source Serif Pro"/>
              </a:rPr>
              <a:t>This or That?</a:t>
            </a:r>
          </a:p>
        </p:txBody>
      </p:sp>
      <p:sp>
        <p:nvSpPr>
          <p:cNvPr name="TextBox 6" id="6"/>
          <p:cNvSpPr txBox="true"/>
          <p:nvPr/>
        </p:nvSpPr>
        <p:spPr>
          <a:xfrm rot="0">
            <a:off x="1598176" y="4419738"/>
            <a:ext cx="3568700" cy="2024381"/>
          </a:xfrm>
          <a:prstGeom prst="rect">
            <a:avLst/>
          </a:prstGeom>
        </p:spPr>
        <p:txBody>
          <a:bodyPr anchor="t" rtlCol="false" tIns="0" lIns="0" bIns="0" rIns="0">
            <a:spAutoFit/>
          </a:bodyPr>
          <a:lstStyle/>
          <a:p>
            <a:pPr algn="ctr">
              <a:lnSpc>
                <a:spcPts val="8119"/>
              </a:lnSpc>
            </a:pPr>
            <a:r>
              <a:rPr lang="en-US" sz="5799">
                <a:solidFill>
                  <a:srgbClr val="564D50"/>
                </a:solidFill>
                <a:latin typeface="Arbutus Slab"/>
                <a:ea typeface="Arbutus Slab"/>
                <a:cs typeface="Arbutus Slab"/>
                <a:sym typeface="Arbutus Slab"/>
              </a:rPr>
              <a:t>Direct </a:t>
            </a:r>
          </a:p>
          <a:p>
            <a:pPr algn="ctr">
              <a:lnSpc>
                <a:spcPts val="8119"/>
              </a:lnSpc>
            </a:pPr>
            <a:r>
              <a:rPr lang="en-US" sz="5799">
                <a:solidFill>
                  <a:srgbClr val="564D50"/>
                </a:solidFill>
                <a:latin typeface="Arbutus Slab"/>
                <a:ea typeface="Arbutus Slab"/>
                <a:cs typeface="Arbutus Slab"/>
                <a:sym typeface="Arbutus Slab"/>
              </a:rPr>
              <a:t>Education</a:t>
            </a:r>
          </a:p>
        </p:txBody>
      </p:sp>
      <p:sp>
        <p:nvSpPr>
          <p:cNvPr name="TextBox 7" id="7"/>
          <p:cNvSpPr txBox="true"/>
          <p:nvPr/>
        </p:nvSpPr>
        <p:spPr>
          <a:xfrm rot="0">
            <a:off x="12118942" y="4419738"/>
            <a:ext cx="6169058" cy="2024381"/>
          </a:xfrm>
          <a:prstGeom prst="rect">
            <a:avLst/>
          </a:prstGeom>
        </p:spPr>
        <p:txBody>
          <a:bodyPr anchor="t" rtlCol="false" tIns="0" lIns="0" bIns="0" rIns="0">
            <a:spAutoFit/>
          </a:bodyPr>
          <a:lstStyle/>
          <a:p>
            <a:pPr algn="ctr">
              <a:lnSpc>
                <a:spcPts val="8119"/>
              </a:lnSpc>
            </a:pPr>
            <a:r>
              <a:rPr lang="en-US" sz="5799">
                <a:solidFill>
                  <a:srgbClr val="564D50"/>
                </a:solidFill>
                <a:latin typeface="Arbutus Slab"/>
                <a:ea typeface="Arbutus Slab"/>
                <a:cs typeface="Arbutus Slab"/>
                <a:sym typeface="Arbutus Slab"/>
              </a:rPr>
              <a:t>Policy, Systems Environment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64D50"/>
        </a:solidFill>
      </p:bgPr>
    </p:bg>
    <p:spTree>
      <p:nvGrpSpPr>
        <p:cNvPr id="1" name=""/>
        <p:cNvGrpSpPr/>
        <p:nvPr/>
      </p:nvGrpSpPr>
      <p:grpSpPr>
        <a:xfrm>
          <a:off x="0" y="0"/>
          <a:ext cx="0" cy="0"/>
          <a:chOff x="0" y="0"/>
          <a:chExt cx="0" cy="0"/>
        </a:xfrm>
      </p:grpSpPr>
      <p:sp>
        <p:nvSpPr>
          <p:cNvPr name="TextBox 2" id="2"/>
          <p:cNvSpPr txBox="true"/>
          <p:nvPr/>
        </p:nvSpPr>
        <p:spPr>
          <a:xfrm rot="0">
            <a:off x="1865674" y="5560265"/>
            <a:ext cx="14868622" cy="2957829"/>
          </a:xfrm>
          <a:prstGeom prst="rect">
            <a:avLst/>
          </a:prstGeom>
        </p:spPr>
        <p:txBody>
          <a:bodyPr anchor="t" rtlCol="false" tIns="0" lIns="0" bIns="0" rIns="0">
            <a:spAutoFit/>
          </a:bodyPr>
          <a:lstStyle/>
          <a:p>
            <a:pPr algn="ctr">
              <a:lnSpc>
                <a:spcPts val="7699"/>
              </a:lnSpc>
            </a:pPr>
            <a:r>
              <a:rPr lang="en-US" sz="7699" spc="692">
                <a:solidFill>
                  <a:srgbClr val="E3D8CD"/>
                </a:solidFill>
                <a:latin typeface="Arbutus Slab"/>
                <a:ea typeface="Arbutus Slab"/>
                <a:cs typeface="Arbutus Slab"/>
                <a:sym typeface="Arbutus Slab"/>
              </a:rPr>
              <a:t>Using Storytell</a:t>
            </a:r>
            <a:r>
              <a:rPr lang="en-US" sz="7699" spc="692">
                <a:solidFill>
                  <a:srgbClr val="E3D8CD"/>
                </a:solidFill>
                <a:latin typeface="Arbutus Slab"/>
                <a:ea typeface="Arbutus Slab"/>
                <a:cs typeface="Arbutus Slab"/>
                <a:sym typeface="Arbutus Slab"/>
              </a:rPr>
              <a:t>ing to Share ‘Aha!’ Moments</a:t>
            </a:r>
          </a:p>
          <a:p>
            <a:pPr algn="ctr">
              <a:lnSpc>
                <a:spcPts val="7699"/>
              </a:lnSpc>
            </a:pPr>
          </a:p>
        </p:txBody>
      </p:sp>
      <p:sp>
        <p:nvSpPr>
          <p:cNvPr name="Freeform 3" id="3"/>
          <p:cNvSpPr/>
          <p:nvPr/>
        </p:nvSpPr>
        <p:spPr>
          <a:xfrm flipH="false" flipV="false" rot="0">
            <a:off x="3879924" y="926621"/>
            <a:ext cx="10528152" cy="4131300"/>
          </a:xfrm>
          <a:custGeom>
            <a:avLst/>
            <a:gdLst/>
            <a:ahLst/>
            <a:cxnLst/>
            <a:rect r="r" b="b" t="t" l="l"/>
            <a:pathLst>
              <a:path h="4131300" w="10528152">
                <a:moveTo>
                  <a:pt x="0" y="0"/>
                </a:moveTo>
                <a:lnTo>
                  <a:pt x="10528152" y="0"/>
                </a:lnTo>
                <a:lnTo>
                  <a:pt x="10528152" y="4131300"/>
                </a:lnTo>
                <a:lnTo>
                  <a:pt x="0" y="4131300"/>
                </a:lnTo>
                <a:lnTo>
                  <a:pt x="0" y="0"/>
                </a:lnTo>
                <a:close/>
              </a:path>
            </a:pathLst>
          </a:custGeom>
          <a:blipFill>
            <a:blip r:embed="rId2">
              <a:extLst>
                <a:ext uri="{96DAC541-7B7A-43D3-8B79-37D633B846F1}">
                  <asvg:svgBlip xmlns:asvg="http://schemas.microsoft.com/office/drawing/2016/SVG/main" r:embed="rId3"/>
                </a:ext>
              </a:extLst>
            </a:blip>
            <a:stretch>
              <a:fillRect l="0" t="-187" r="0" b="-187"/>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1426804" y="2114160"/>
            <a:ext cx="6425937" cy="6273321"/>
          </a:xfrm>
          <a:custGeom>
            <a:avLst/>
            <a:gdLst/>
            <a:ahLst/>
            <a:cxnLst/>
            <a:rect r="r" b="b" t="t" l="l"/>
            <a:pathLst>
              <a:path h="6273321" w="6425937">
                <a:moveTo>
                  <a:pt x="0" y="0"/>
                </a:moveTo>
                <a:lnTo>
                  <a:pt x="6425937" y="0"/>
                </a:lnTo>
                <a:lnTo>
                  <a:pt x="6425937" y="6273321"/>
                </a:lnTo>
                <a:lnTo>
                  <a:pt x="0" y="6273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580550" y="9637077"/>
            <a:ext cx="1496169"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Regular"/>
                <a:ea typeface="Muli Regular"/>
                <a:cs typeface="Muli Regular"/>
                <a:sym typeface="Muli Regular"/>
              </a:rPr>
              <a:t>Embody Lib</a:t>
            </a:r>
          </a:p>
          <a:p>
            <a:pPr algn="ctr">
              <a:lnSpc>
                <a:spcPts val="1679"/>
              </a:lnSpc>
            </a:pPr>
            <a:r>
              <a:rPr lang="en-US" sz="1200">
                <a:solidFill>
                  <a:srgbClr val="564D50"/>
                </a:solidFill>
                <a:latin typeface="Muli Regular"/>
                <a:ea typeface="Muli Regular"/>
                <a:cs typeface="Muli Regular"/>
                <a:sym typeface="Muli Regular"/>
              </a:rPr>
              <a:t>www.embodylib.com</a:t>
            </a:r>
          </a:p>
        </p:txBody>
      </p:sp>
      <p:sp>
        <p:nvSpPr>
          <p:cNvPr name="TextBox 4" id="4"/>
          <p:cNvSpPr txBox="true"/>
          <p:nvPr/>
        </p:nvSpPr>
        <p:spPr>
          <a:xfrm rot="0">
            <a:off x="553862" y="516500"/>
            <a:ext cx="17377929" cy="821055"/>
          </a:xfrm>
          <a:prstGeom prst="rect">
            <a:avLst/>
          </a:prstGeom>
        </p:spPr>
        <p:txBody>
          <a:bodyPr anchor="t" rtlCol="false" tIns="0" lIns="0" bIns="0" rIns="0">
            <a:spAutoFit/>
          </a:bodyPr>
          <a:lstStyle/>
          <a:p>
            <a:pPr algn="l">
              <a:lnSpc>
                <a:spcPts val="6719"/>
              </a:lnSpc>
            </a:pPr>
            <a:r>
              <a:rPr lang="en-US" sz="4800">
                <a:solidFill>
                  <a:srgbClr val="3D3D3D"/>
                </a:solidFill>
                <a:latin typeface="Arbutus Slab"/>
                <a:ea typeface="Arbutus Slab"/>
                <a:cs typeface="Arbutus Slab"/>
                <a:sym typeface="Arbutus Slab"/>
              </a:rPr>
              <a:t>Instructions</a:t>
            </a:r>
          </a:p>
        </p:txBody>
      </p:sp>
      <p:sp>
        <p:nvSpPr>
          <p:cNvPr name="TextBox 5" id="5"/>
          <p:cNvSpPr txBox="true"/>
          <p:nvPr/>
        </p:nvSpPr>
        <p:spPr>
          <a:xfrm rot="0">
            <a:off x="2381598" y="8521095"/>
            <a:ext cx="4093815" cy="188595"/>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Muli"/>
                <a:ea typeface="Muli"/>
                <a:cs typeface="Muli"/>
                <a:sym typeface="Muli"/>
              </a:rPr>
              <a:t>Image Description: </a:t>
            </a:r>
            <a:r>
              <a:rPr lang="en-US" sz="1200">
                <a:solidFill>
                  <a:srgbClr val="000000"/>
                </a:solidFill>
                <a:latin typeface="Muli"/>
                <a:ea typeface="Muli"/>
                <a:cs typeface="Muli"/>
                <a:sym typeface="Muli"/>
              </a:rPr>
              <a:t>a person's head with puzzle pieces in it</a:t>
            </a:r>
          </a:p>
        </p:txBody>
      </p:sp>
      <p:sp>
        <p:nvSpPr>
          <p:cNvPr name="TextBox 6" id="6"/>
          <p:cNvSpPr txBox="true"/>
          <p:nvPr/>
        </p:nvSpPr>
        <p:spPr>
          <a:xfrm rot="0">
            <a:off x="8218121" y="907978"/>
            <a:ext cx="9428302" cy="8285348"/>
          </a:xfrm>
          <a:prstGeom prst="rect">
            <a:avLst/>
          </a:prstGeom>
        </p:spPr>
        <p:txBody>
          <a:bodyPr anchor="t" rtlCol="false" tIns="0" lIns="0" bIns="0" rIns="0">
            <a:spAutoFit/>
          </a:bodyPr>
          <a:lstStyle/>
          <a:p>
            <a:pPr algn="l" marL="684048" indent="-342024" lvl="1">
              <a:lnSpc>
                <a:spcPts val="4435"/>
              </a:lnSpc>
              <a:buFont typeface="Arial"/>
              <a:buChar char="•"/>
            </a:pPr>
            <a:r>
              <a:rPr lang="en-US" sz="3168">
                <a:solidFill>
                  <a:srgbClr val="564D50"/>
                </a:solidFill>
                <a:latin typeface="Muli"/>
                <a:ea typeface="Muli"/>
                <a:cs typeface="Muli"/>
                <a:sym typeface="Muli"/>
              </a:rPr>
              <a:t>Step 1: Think of a situation you are grappling with in your SNAP-Ed work that has challenged you in the past, is currently challenging you, or is something you think you will be challenged with in the near future.</a:t>
            </a:r>
            <a:r>
              <a:rPr lang="en-US" sz="3168">
                <a:solidFill>
                  <a:srgbClr val="564D50"/>
                </a:solidFill>
                <a:latin typeface="Muli"/>
                <a:ea typeface="Muli"/>
                <a:cs typeface="Muli"/>
                <a:sym typeface="Muli"/>
              </a:rPr>
              <a:t> </a:t>
            </a:r>
          </a:p>
          <a:p>
            <a:pPr algn="l" marL="684048" indent="-342024" lvl="1">
              <a:lnSpc>
                <a:spcPts val="4435"/>
              </a:lnSpc>
              <a:buFont typeface="Arial"/>
              <a:buChar char="•"/>
            </a:pPr>
            <a:r>
              <a:rPr lang="en-US" sz="3168">
                <a:solidFill>
                  <a:srgbClr val="564D50"/>
                </a:solidFill>
                <a:latin typeface="Muli"/>
                <a:ea typeface="Muli"/>
                <a:cs typeface="Muli"/>
                <a:sym typeface="Muli"/>
              </a:rPr>
              <a:t>Step 2: Share a personal story that illustrates this challenge in 3 minutes or less. Finish the story with: </a:t>
            </a:r>
          </a:p>
          <a:p>
            <a:pPr algn="l">
              <a:lnSpc>
                <a:spcPts val="4435"/>
              </a:lnSpc>
            </a:pPr>
          </a:p>
          <a:p>
            <a:pPr algn="l">
              <a:lnSpc>
                <a:spcPts val="4435"/>
              </a:lnSpc>
            </a:pPr>
            <a:r>
              <a:rPr lang="en-US" sz="3168">
                <a:solidFill>
                  <a:srgbClr val="564D50"/>
                </a:solidFill>
                <a:latin typeface="Muli"/>
                <a:ea typeface="Muli"/>
                <a:cs typeface="Muli"/>
                <a:sym typeface="Muli"/>
              </a:rPr>
              <a:t>“</a:t>
            </a:r>
            <a:r>
              <a:rPr lang="en-US" sz="3168">
                <a:solidFill>
                  <a:srgbClr val="564D50"/>
                </a:solidFill>
                <a:latin typeface="Muli"/>
                <a:ea typeface="Muli"/>
                <a:cs typeface="Muli"/>
                <a:sym typeface="Muli"/>
              </a:rPr>
              <a:t>Now, after knowing what I learned at SNAP-Ed University, I would have addressed (insert the challenge) differently by (insert action here) OR I will do x,y,z to address (insert challenge) in the future”</a:t>
            </a:r>
          </a:p>
          <a:p>
            <a:pPr algn="l">
              <a:lnSpc>
                <a:spcPts val="4435"/>
              </a:lnSpc>
            </a:pPr>
          </a:p>
        </p:txBody>
      </p:sp>
      <p:sp>
        <p:nvSpPr>
          <p:cNvPr name="TextBox 7" id="7"/>
          <p:cNvSpPr txBox="true"/>
          <p:nvPr/>
        </p:nvSpPr>
        <p:spPr>
          <a:xfrm rot="0">
            <a:off x="754410" y="9637077"/>
            <a:ext cx="548580" cy="60769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 </a:t>
            </a:r>
          </a:p>
          <a:p>
            <a:pPr algn="ctr">
              <a:lnSpc>
                <a:spcPts val="1679"/>
              </a:lnSpc>
            </a:pPr>
            <a:r>
              <a:rPr lang="en-US" sz="1200">
                <a:solidFill>
                  <a:srgbClr val="564D50"/>
                </a:solidFill>
                <a:latin typeface="Muli"/>
                <a:ea typeface="Muli"/>
                <a:cs typeface="Muli"/>
                <a:sym typeface="Muli"/>
              </a:rPr>
              <a:t>2024</a:t>
            </a:r>
          </a:p>
          <a:p>
            <a:pPr algn="ctr">
              <a:lnSpc>
                <a:spcPts val="167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descr="An image of a person giving a presentation to a group of people"/>
          <p:cNvSpPr/>
          <p:nvPr/>
        </p:nvSpPr>
        <p:spPr>
          <a:xfrm flipH="false" flipV="false" rot="0">
            <a:off x="1595520" y="2336568"/>
            <a:ext cx="6050913" cy="6050913"/>
          </a:xfrm>
          <a:custGeom>
            <a:avLst/>
            <a:gdLst/>
            <a:ahLst/>
            <a:cxnLst/>
            <a:rect r="r" b="b" t="t" l="l"/>
            <a:pathLst>
              <a:path h="6050913" w="6050913">
                <a:moveTo>
                  <a:pt x="0" y="0"/>
                </a:moveTo>
                <a:lnTo>
                  <a:pt x="6050913" y="0"/>
                </a:lnTo>
                <a:lnTo>
                  <a:pt x="6050913" y="6050913"/>
                </a:lnTo>
                <a:lnTo>
                  <a:pt x="0" y="60509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580550" y="9637077"/>
            <a:ext cx="1496169"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Regular"/>
                <a:ea typeface="Muli Regular"/>
                <a:cs typeface="Muli Regular"/>
                <a:sym typeface="Muli Regular"/>
              </a:rPr>
              <a:t>Embody Lib</a:t>
            </a:r>
          </a:p>
          <a:p>
            <a:pPr algn="ctr">
              <a:lnSpc>
                <a:spcPts val="1679"/>
              </a:lnSpc>
            </a:pPr>
            <a:r>
              <a:rPr lang="en-US" sz="1200">
                <a:solidFill>
                  <a:srgbClr val="564D50"/>
                </a:solidFill>
                <a:latin typeface="Muli Regular"/>
                <a:ea typeface="Muli Regular"/>
                <a:cs typeface="Muli Regular"/>
                <a:sym typeface="Muli Regular"/>
              </a:rPr>
              <a:t>www.embodylib.com</a:t>
            </a:r>
          </a:p>
        </p:txBody>
      </p:sp>
      <p:sp>
        <p:nvSpPr>
          <p:cNvPr name="TextBox 4" id="4"/>
          <p:cNvSpPr txBox="true"/>
          <p:nvPr/>
        </p:nvSpPr>
        <p:spPr>
          <a:xfrm rot="0">
            <a:off x="553862" y="516500"/>
            <a:ext cx="17377929" cy="821055"/>
          </a:xfrm>
          <a:prstGeom prst="rect">
            <a:avLst/>
          </a:prstGeom>
        </p:spPr>
        <p:txBody>
          <a:bodyPr anchor="t" rtlCol="false" tIns="0" lIns="0" bIns="0" rIns="0">
            <a:spAutoFit/>
          </a:bodyPr>
          <a:lstStyle/>
          <a:p>
            <a:pPr algn="l">
              <a:lnSpc>
                <a:spcPts val="6719"/>
              </a:lnSpc>
            </a:pPr>
            <a:r>
              <a:rPr lang="en-US" sz="4800">
                <a:solidFill>
                  <a:srgbClr val="3D3D3D"/>
                </a:solidFill>
                <a:latin typeface="Arbutus Slab"/>
                <a:ea typeface="Arbutus Slab"/>
                <a:cs typeface="Arbutus Slab"/>
                <a:sym typeface="Arbutus Slab"/>
              </a:rPr>
              <a:t>Summarize and Gallery Wallk</a:t>
            </a:r>
          </a:p>
        </p:txBody>
      </p:sp>
      <p:sp>
        <p:nvSpPr>
          <p:cNvPr name="TextBox 5" id="5"/>
          <p:cNvSpPr txBox="true"/>
          <p:nvPr/>
        </p:nvSpPr>
        <p:spPr>
          <a:xfrm rot="0">
            <a:off x="1949178" y="8521095"/>
            <a:ext cx="4958655" cy="398145"/>
          </a:xfrm>
          <a:prstGeom prst="rect">
            <a:avLst/>
          </a:prstGeom>
        </p:spPr>
        <p:txBody>
          <a:bodyPr anchor="t" rtlCol="false" tIns="0" lIns="0" bIns="0" rIns="0">
            <a:spAutoFit/>
          </a:bodyPr>
          <a:lstStyle/>
          <a:p>
            <a:pPr algn="ctr">
              <a:lnSpc>
                <a:spcPts val="1679"/>
              </a:lnSpc>
            </a:pPr>
            <a:r>
              <a:rPr lang="en-US" sz="1200">
                <a:solidFill>
                  <a:srgbClr val="000000"/>
                </a:solidFill>
                <a:latin typeface="Muli"/>
                <a:ea typeface="Muli"/>
                <a:cs typeface="Muli"/>
                <a:sym typeface="Muli"/>
              </a:rPr>
              <a:t>Image Description: A illustration graphic of a person standing next to a</a:t>
            </a:r>
          </a:p>
          <a:p>
            <a:pPr algn="ctr">
              <a:lnSpc>
                <a:spcPts val="1679"/>
              </a:lnSpc>
              <a:spcBef>
                <a:spcPct val="0"/>
              </a:spcBef>
            </a:pPr>
            <a:r>
              <a:rPr lang="en-US" sz="1200">
                <a:solidFill>
                  <a:srgbClr val="000000"/>
                </a:solidFill>
                <a:latin typeface="Muli"/>
                <a:ea typeface="Muli"/>
                <a:cs typeface="Muli"/>
                <a:sym typeface="Muli"/>
              </a:rPr>
              <a:t> group of people, looking at pictures hung on the wall</a:t>
            </a:r>
          </a:p>
        </p:txBody>
      </p:sp>
      <p:sp>
        <p:nvSpPr>
          <p:cNvPr name="TextBox 6" id="6"/>
          <p:cNvSpPr txBox="true"/>
          <p:nvPr/>
        </p:nvSpPr>
        <p:spPr>
          <a:xfrm rot="0">
            <a:off x="8238921" y="2781532"/>
            <a:ext cx="9428302" cy="5605949"/>
          </a:xfrm>
          <a:prstGeom prst="rect">
            <a:avLst/>
          </a:prstGeom>
        </p:spPr>
        <p:txBody>
          <a:bodyPr anchor="t" rtlCol="false" tIns="0" lIns="0" bIns="0" rIns="0">
            <a:spAutoFit/>
          </a:bodyPr>
          <a:lstStyle/>
          <a:p>
            <a:pPr algn="l">
              <a:lnSpc>
                <a:spcPts val="4435"/>
              </a:lnSpc>
            </a:pPr>
            <a:r>
              <a:rPr lang="en-US" sz="3168">
                <a:solidFill>
                  <a:srgbClr val="564D50"/>
                </a:solidFill>
                <a:latin typeface="Muli"/>
                <a:ea typeface="Muli"/>
                <a:cs typeface="Muli"/>
                <a:sym typeface="Muli"/>
              </a:rPr>
              <a:t>Summarize your lesson on a post-it. </a:t>
            </a:r>
          </a:p>
          <a:p>
            <a:pPr algn="l">
              <a:lnSpc>
                <a:spcPts val="4435"/>
              </a:lnSpc>
            </a:pPr>
          </a:p>
          <a:p>
            <a:pPr algn="l">
              <a:lnSpc>
                <a:spcPts val="4435"/>
              </a:lnSpc>
            </a:pPr>
            <a:r>
              <a:rPr lang="en-US" sz="3168">
                <a:solidFill>
                  <a:srgbClr val="564D50"/>
                </a:solidFill>
                <a:latin typeface="Muli"/>
                <a:ea typeface="Muli"/>
                <a:cs typeface="Muli"/>
                <a:sym typeface="Muli"/>
              </a:rPr>
              <a:t>Place on the session title it best relates to: </a:t>
            </a:r>
          </a:p>
          <a:p>
            <a:pPr algn="l" marL="684047" indent="-342024" lvl="1">
              <a:lnSpc>
                <a:spcPts val="4435"/>
              </a:lnSpc>
              <a:buFont typeface="Arial"/>
              <a:buChar char="•"/>
            </a:pPr>
            <a:r>
              <a:rPr lang="en-US" sz="3168">
                <a:solidFill>
                  <a:srgbClr val="564D50"/>
                </a:solidFill>
                <a:latin typeface="Muli"/>
                <a:ea typeface="Muli"/>
                <a:cs typeface="Muli"/>
                <a:sym typeface="Muli"/>
              </a:rPr>
              <a:t>Spectrum of Cultural Awareness &amp; Sensitivity </a:t>
            </a:r>
          </a:p>
          <a:p>
            <a:pPr algn="l" marL="684047" indent="-342024" lvl="1">
              <a:lnSpc>
                <a:spcPts val="4435"/>
              </a:lnSpc>
              <a:buFont typeface="Arial"/>
              <a:buChar char="•"/>
            </a:pPr>
            <a:r>
              <a:rPr lang="en-US" sz="3168">
                <a:solidFill>
                  <a:srgbClr val="564D50"/>
                </a:solidFill>
                <a:latin typeface="Muli"/>
                <a:ea typeface="Muli"/>
                <a:cs typeface="Muli"/>
                <a:sym typeface="Muli"/>
              </a:rPr>
              <a:t>New Resources </a:t>
            </a:r>
          </a:p>
          <a:p>
            <a:pPr algn="l" marL="684047" indent="-342024" lvl="1">
              <a:lnSpc>
                <a:spcPts val="4435"/>
              </a:lnSpc>
              <a:buFont typeface="Arial"/>
              <a:buChar char="•"/>
            </a:pPr>
            <a:r>
              <a:rPr lang="en-US" sz="3168">
                <a:solidFill>
                  <a:srgbClr val="564D50"/>
                </a:solidFill>
                <a:latin typeface="Muli"/>
                <a:ea typeface="Muli"/>
                <a:cs typeface="Muli"/>
                <a:sym typeface="Muli"/>
              </a:rPr>
              <a:t>Grant Operations </a:t>
            </a:r>
          </a:p>
          <a:p>
            <a:pPr algn="l" marL="684047" indent="-342024" lvl="1">
              <a:lnSpc>
                <a:spcPts val="4435"/>
              </a:lnSpc>
              <a:buFont typeface="Arial"/>
              <a:buChar char="•"/>
            </a:pPr>
            <a:r>
              <a:rPr lang="en-US" sz="3168">
                <a:solidFill>
                  <a:srgbClr val="564D50"/>
                </a:solidFill>
                <a:latin typeface="Muli"/>
                <a:ea typeface="Muli"/>
                <a:cs typeface="Muli"/>
                <a:sym typeface="Muli"/>
              </a:rPr>
              <a:t>SNAP-Ed Guidance</a:t>
            </a:r>
          </a:p>
          <a:p>
            <a:pPr algn="l" marL="684047" indent="-342024" lvl="1">
              <a:lnSpc>
                <a:spcPts val="4435"/>
              </a:lnSpc>
              <a:buFont typeface="Arial"/>
              <a:buChar char="•"/>
            </a:pPr>
            <a:r>
              <a:rPr lang="en-US" sz="3168">
                <a:solidFill>
                  <a:srgbClr val="564D50"/>
                </a:solidFill>
                <a:latin typeface="Muli"/>
                <a:ea typeface="Muli"/>
                <a:cs typeface="Muli"/>
                <a:sym typeface="Muli"/>
              </a:rPr>
              <a:t>Decision-Making in Program Adaptations</a:t>
            </a:r>
          </a:p>
          <a:p>
            <a:pPr algn="l" marL="684047" indent="-342024" lvl="1">
              <a:lnSpc>
                <a:spcPts val="4435"/>
              </a:lnSpc>
              <a:buFont typeface="Arial"/>
              <a:buChar char="•"/>
            </a:pPr>
            <a:r>
              <a:rPr lang="en-US" sz="3168">
                <a:solidFill>
                  <a:srgbClr val="564D50"/>
                </a:solidFill>
                <a:latin typeface="Muli"/>
                <a:ea typeface="Muli"/>
                <a:cs typeface="Muli"/>
                <a:sym typeface="Muli"/>
              </a:rPr>
              <a:t>Reporting &amp; Evaluation</a:t>
            </a:r>
          </a:p>
          <a:p>
            <a:pPr algn="l">
              <a:lnSpc>
                <a:spcPts val="4435"/>
              </a:lnSpc>
            </a:pPr>
          </a:p>
        </p:txBody>
      </p:sp>
      <p:sp>
        <p:nvSpPr>
          <p:cNvPr name="TextBox 7" id="7"/>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64D50"/>
        </a:solidFill>
      </p:bgPr>
    </p:bg>
    <p:spTree>
      <p:nvGrpSpPr>
        <p:cNvPr id="1" name=""/>
        <p:cNvGrpSpPr/>
        <p:nvPr/>
      </p:nvGrpSpPr>
      <p:grpSpPr>
        <a:xfrm>
          <a:off x="0" y="0"/>
          <a:ext cx="0" cy="0"/>
          <a:chOff x="0" y="0"/>
          <a:chExt cx="0" cy="0"/>
        </a:xfrm>
      </p:grpSpPr>
      <p:sp>
        <p:nvSpPr>
          <p:cNvPr name="TextBox 2" id="2"/>
          <p:cNvSpPr txBox="true"/>
          <p:nvPr/>
        </p:nvSpPr>
        <p:spPr>
          <a:xfrm rot="0">
            <a:off x="2032070" y="5423411"/>
            <a:ext cx="14868622" cy="1014729"/>
          </a:xfrm>
          <a:prstGeom prst="rect">
            <a:avLst/>
          </a:prstGeom>
        </p:spPr>
        <p:txBody>
          <a:bodyPr anchor="t" rtlCol="false" tIns="0" lIns="0" bIns="0" rIns="0">
            <a:spAutoFit/>
          </a:bodyPr>
          <a:lstStyle/>
          <a:p>
            <a:pPr algn="ctr">
              <a:lnSpc>
                <a:spcPts val="7699"/>
              </a:lnSpc>
            </a:pPr>
            <a:r>
              <a:rPr lang="en-US" sz="7699" spc="692">
                <a:solidFill>
                  <a:srgbClr val="E3D8CD"/>
                </a:solidFill>
                <a:latin typeface="Arbutus Slab"/>
                <a:ea typeface="Arbutus Slab"/>
                <a:cs typeface="Arbutus Slab"/>
                <a:sym typeface="Arbutus Slab"/>
              </a:rPr>
              <a:t>Action Planning</a:t>
            </a:r>
          </a:p>
        </p:txBody>
      </p:sp>
      <p:sp>
        <p:nvSpPr>
          <p:cNvPr name="Freeform 3" id="3"/>
          <p:cNvSpPr/>
          <p:nvPr/>
        </p:nvSpPr>
        <p:spPr>
          <a:xfrm flipH="false" flipV="false" rot="0">
            <a:off x="3879924" y="926621"/>
            <a:ext cx="10528152" cy="4131300"/>
          </a:xfrm>
          <a:custGeom>
            <a:avLst/>
            <a:gdLst/>
            <a:ahLst/>
            <a:cxnLst/>
            <a:rect r="r" b="b" t="t" l="l"/>
            <a:pathLst>
              <a:path h="4131300" w="10528152">
                <a:moveTo>
                  <a:pt x="0" y="0"/>
                </a:moveTo>
                <a:lnTo>
                  <a:pt x="10528152" y="0"/>
                </a:lnTo>
                <a:lnTo>
                  <a:pt x="10528152" y="4131300"/>
                </a:lnTo>
                <a:lnTo>
                  <a:pt x="0" y="4131300"/>
                </a:lnTo>
                <a:lnTo>
                  <a:pt x="0" y="0"/>
                </a:lnTo>
                <a:close/>
              </a:path>
            </a:pathLst>
          </a:custGeom>
          <a:blipFill>
            <a:blip r:embed="rId2">
              <a:extLst>
                <a:ext uri="{96DAC541-7B7A-43D3-8B79-37D633B846F1}">
                  <asvg:svgBlip xmlns:asvg="http://schemas.microsoft.com/office/drawing/2016/SVG/main" r:embed="rId3"/>
                </a:ext>
              </a:extLst>
            </a:blip>
            <a:stretch>
              <a:fillRect l="0" t="-187" r="0" b="-187"/>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9827763" y="2569809"/>
            <a:ext cx="7668430" cy="6451923"/>
          </a:xfrm>
          <a:custGeom>
            <a:avLst/>
            <a:gdLst/>
            <a:ahLst/>
            <a:cxnLst/>
            <a:rect r="r" b="b" t="t" l="l"/>
            <a:pathLst>
              <a:path h="6451923" w="7668430">
                <a:moveTo>
                  <a:pt x="0" y="0"/>
                </a:moveTo>
                <a:lnTo>
                  <a:pt x="7668430" y="0"/>
                </a:lnTo>
                <a:lnTo>
                  <a:pt x="7668430" y="6451923"/>
                </a:lnTo>
                <a:lnTo>
                  <a:pt x="0" y="6451923"/>
                </a:lnTo>
                <a:lnTo>
                  <a:pt x="0" y="0"/>
                </a:lnTo>
                <a:close/>
              </a:path>
            </a:pathLst>
          </a:custGeom>
          <a:blipFill>
            <a:blip r:embed="rId3">
              <a:extLst>
                <a:ext uri="{96DAC541-7B7A-43D3-8B79-37D633B846F1}">
                  <asvg:svgBlip xmlns:asvg="http://schemas.microsoft.com/office/drawing/2016/SVG/main" r:embed="rId4"/>
                </a:ext>
              </a:extLst>
            </a:blip>
            <a:stretch>
              <a:fillRect l="0" t="-4054" r="0" b="-4054"/>
            </a:stretch>
          </a:blipFill>
        </p:spPr>
      </p:sp>
      <p:sp>
        <p:nvSpPr>
          <p:cNvPr name="TextBox 3" id="3"/>
          <p:cNvSpPr txBox="true"/>
          <p:nvPr/>
        </p:nvSpPr>
        <p:spPr>
          <a:xfrm rot="0">
            <a:off x="10873914" y="3119115"/>
            <a:ext cx="5576127" cy="4491996"/>
          </a:xfrm>
          <a:prstGeom prst="rect">
            <a:avLst/>
          </a:prstGeom>
        </p:spPr>
        <p:txBody>
          <a:bodyPr anchor="t" rtlCol="false" tIns="0" lIns="0" bIns="0" rIns="0">
            <a:spAutoFit/>
          </a:bodyPr>
          <a:lstStyle/>
          <a:p>
            <a:pPr algn="ctr">
              <a:lnSpc>
                <a:spcPts val="5117"/>
              </a:lnSpc>
            </a:pPr>
          </a:p>
          <a:p>
            <a:pPr algn="ctr">
              <a:lnSpc>
                <a:spcPts val="5117"/>
              </a:lnSpc>
              <a:spcBef>
                <a:spcPct val="0"/>
              </a:spcBef>
            </a:pPr>
            <a:r>
              <a:rPr lang="en-US" sz="3655">
                <a:solidFill>
                  <a:srgbClr val="000000"/>
                </a:solidFill>
                <a:latin typeface="Muli"/>
                <a:ea typeface="Muli"/>
                <a:cs typeface="Muli"/>
                <a:sym typeface="Muli"/>
              </a:rPr>
              <a:t>One way you will ensure the action item is sustainable and one way you can hold yourself accountable to your commitment. </a:t>
            </a:r>
          </a:p>
        </p:txBody>
      </p:sp>
      <p:sp>
        <p:nvSpPr>
          <p:cNvPr name="TextBox 4" id="4"/>
          <p:cNvSpPr txBox="true"/>
          <p:nvPr/>
        </p:nvSpPr>
        <p:spPr>
          <a:xfrm rot="0">
            <a:off x="493338" y="443015"/>
            <a:ext cx="17102068" cy="838200"/>
          </a:xfrm>
          <a:prstGeom prst="rect">
            <a:avLst/>
          </a:prstGeom>
        </p:spPr>
        <p:txBody>
          <a:bodyPr anchor="t" rtlCol="false" tIns="0" lIns="0" bIns="0" rIns="0">
            <a:spAutoFit/>
          </a:bodyPr>
          <a:lstStyle/>
          <a:p>
            <a:pPr algn="l">
              <a:lnSpc>
                <a:spcPts val="6599"/>
              </a:lnSpc>
            </a:pPr>
            <a:r>
              <a:rPr lang="en-US" sz="5999" spc="209">
                <a:solidFill>
                  <a:srgbClr val="3D3D3D"/>
                </a:solidFill>
                <a:latin typeface="Arbutus Slab"/>
                <a:ea typeface="Arbutus Slab"/>
                <a:cs typeface="Arbutus Slab"/>
                <a:sym typeface="Arbutus Slab"/>
              </a:rPr>
              <a:t>Individual reflection</a:t>
            </a:r>
          </a:p>
        </p:txBody>
      </p:sp>
      <p:sp>
        <p:nvSpPr>
          <p:cNvPr name="TextBox 5" id="5"/>
          <p:cNvSpPr txBox="true"/>
          <p:nvPr/>
        </p:nvSpPr>
        <p:spPr>
          <a:xfrm rot="0">
            <a:off x="16327491" y="9761434"/>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grpSp>
        <p:nvGrpSpPr>
          <p:cNvPr name="Group 6" id="6"/>
          <p:cNvGrpSpPr/>
          <p:nvPr/>
        </p:nvGrpSpPr>
        <p:grpSpPr>
          <a:xfrm rot="0">
            <a:off x="493338" y="2228642"/>
            <a:ext cx="8551034" cy="6349143"/>
            <a:chOff x="0" y="0"/>
            <a:chExt cx="11401379" cy="8465524"/>
          </a:xfrm>
        </p:grpSpPr>
        <p:sp>
          <p:nvSpPr>
            <p:cNvPr name="Freeform 7" id="7"/>
            <p:cNvSpPr/>
            <p:nvPr/>
          </p:nvSpPr>
          <p:spPr>
            <a:xfrm flipH="false" flipV="false" rot="0">
              <a:off x="0" y="0"/>
              <a:ext cx="11401379" cy="8465524"/>
            </a:xfrm>
            <a:custGeom>
              <a:avLst/>
              <a:gdLst/>
              <a:ahLst/>
              <a:cxnLst/>
              <a:rect r="r" b="b" t="t" l="l"/>
              <a:pathLst>
                <a:path h="8465524" w="11401379">
                  <a:moveTo>
                    <a:pt x="0" y="0"/>
                  </a:moveTo>
                  <a:lnTo>
                    <a:pt x="11401379" y="0"/>
                  </a:lnTo>
                  <a:lnTo>
                    <a:pt x="11401379" y="8465524"/>
                  </a:lnTo>
                  <a:lnTo>
                    <a:pt x="0" y="84655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745482" y="1526082"/>
              <a:ext cx="7910416" cy="5717219"/>
            </a:xfrm>
            <a:prstGeom prst="rect">
              <a:avLst/>
            </a:prstGeom>
          </p:spPr>
          <p:txBody>
            <a:bodyPr anchor="t" rtlCol="false" tIns="0" lIns="0" bIns="0" rIns="0">
              <a:spAutoFit/>
            </a:bodyPr>
            <a:lstStyle/>
            <a:p>
              <a:pPr algn="ctr">
                <a:lnSpc>
                  <a:spcPts val="6883"/>
                </a:lnSpc>
              </a:pPr>
              <a:r>
                <a:rPr lang="en-US" sz="4916">
                  <a:solidFill>
                    <a:srgbClr val="000000"/>
                  </a:solidFill>
                  <a:latin typeface="Muli"/>
                  <a:ea typeface="Muli"/>
                  <a:cs typeface="Muli"/>
                  <a:sym typeface="Muli"/>
                </a:rPr>
                <a:t>One action item you are going to integrate into your practice</a:t>
              </a:r>
            </a:p>
            <a:p>
              <a:pPr algn="ctr">
                <a:lnSpc>
                  <a:spcPts val="6883"/>
                </a:lnSpc>
                <a:spcBef>
                  <a:spcPct val="0"/>
                </a:spcBef>
              </a:pPr>
            </a:p>
          </p:txBody>
        </p:sp>
      </p:grpSp>
      <p:sp>
        <p:nvSpPr>
          <p:cNvPr name="TextBox 9" id="9"/>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11326012" y="3447097"/>
            <a:ext cx="6505613" cy="4114800"/>
          </a:xfrm>
          <a:custGeom>
            <a:avLst/>
            <a:gdLst/>
            <a:ahLst/>
            <a:cxnLst/>
            <a:rect r="r" b="b" t="t" l="l"/>
            <a:pathLst>
              <a:path h="4114800" w="6505613">
                <a:moveTo>
                  <a:pt x="0" y="0"/>
                </a:moveTo>
                <a:lnTo>
                  <a:pt x="6505612" y="0"/>
                </a:lnTo>
                <a:lnTo>
                  <a:pt x="65056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4" id="4"/>
          <p:cNvSpPr txBox="true"/>
          <p:nvPr/>
        </p:nvSpPr>
        <p:spPr>
          <a:xfrm rot="0">
            <a:off x="1028700" y="1256932"/>
            <a:ext cx="8389788" cy="821055"/>
          </a:xfrm>
          <a:prstGeom prst="rect">
            <a:avLst/>
          </a:prstGeom>
        </p:spPr>
        <p:txBody>
          <a:bodyPr anchor="t" rtlCol="false" tIns="0" lIns="0" bIns="0" rIns="0">
            <a:spAutoFit/>
          </a:bodyPr>
          <a:lstStyle/>
          <a:p>
            <a:pPr algn="l">
              <a:lnSpc>
                <a:spcPts val="6719"/>
              </a:lnSpc>
            </a:pPr>
            <a:r>
              <a:rPr lang="en-US" sz="4800">
                <a:solidFill>
                  <a:srgbClr val="564D50"/>
                </a:solidFill>
                <a:latin typeface="Arbutus Slab"/>
                <a:ea typeface="Arbutus Slab"/>
                <a:cs typeface="Arbutus Slab"/>
                <a:sym typeface="Arbutus Slab"/>
              </a:rPr>
              <a:t>Discuss at your table</a:t>
            </a:r>
          </a:p>
        </p:txBody>
      </p:sp>
      <p:sp>
        <p:nvSpPr>
          <p:cNvPr name="TextBox 5" id="5"/>
          <p:cNvSpPr txBox="true"/>
          <p:nvPr/>
        </p:nvSpPr>
        <p:spPr>
          <a:xfrm rot="0">
            <a:off x="825897" y="2706502"/>
            <a:ext cx="10635065" cy="5050155"/>
          </a:xfrm>
          <a:prstGeom prst="rect">
            <a:avLst/>
          </a:prstGeom>
        </p:spPr>
        <p:txBody>
          <a:bodyPr anchor="t" rtlCol="false" tIns="0" lIns="0" bIns="0" rIns="0">
            <a:spAutoFit/>
          </a:bodyPr>
          <a:lstStyle/>
          <a:p>
            <a:pPr algn="l" marL="1036320" indent="-518160" lvl="1">
              <a:lnSpc>
                <a:spcPts val="6719"/>
              </a:lnSpc>
              <a:buAutoNum type="arabicPeriod" startAt="1"/>
            </a:pPr>
            <a:r>
              <a:rPr lang="en-US" sz="4800">
                <a:solidFill>
                  <a:srgbClr val="564D50"/>
                </a:solidFill>
                <a:latin typeface="Muli"/>
                <a:ea typeface="Muli"/>
                <a:cs typeface="Muli"/>
                <a:sym typeface="Muli"/>
              </a:rPr>
              <a:t>What came up in your individual reflection?</a:t>
            </a:r>
          </a:p>
          <a:p>
            <a:pPr algn="l" marL="1036320" indent="-518160" lvl="1">
              <a:lnSpc>
                <a:spcPts val="6719"/>
              </a:lnSpc>
              <a:buAutoNum type="arabicPeriod" startAt="1"/>
            </a:pPr>
            <a:r>
              <a:rPr lang="en-US" sz="4800">
                <a:solidFill>
                  <a:srgbClr val="564D50"/>
                </a:solidFill>
                <a:latin typeface="Muli"/>
                <a:ea typeface="Muli"/>
                <a:cs typeface="Muli"/>
                <a:sym typeface="Muli"/>
              </a:rPr>
              <a:t>What roledoes cultural awareness and sensitivity, namely cultural responsiveness, play in your action item? </a:t>
            </a:r>
          </a:p>
        </p:txBody>
      </p:sp>
      <p:sp>
        <p:nvSpPr>
          <p:cNvPr name="TextBox 6" id="6"/>
          <p:cNvSpPr txBox="true"/>
          <p:nvPr/>
        </p:nvSpPr>
        <p:spPr>
          <a:xfrm rot="0">
            <a:off x="12096284" y="7747132"/>
            <a:ext cx="4965068" cy="188595"/>
          </a:xfrm>
          <a:prstGeom prst="rect">
            <a:avLst/>
          </a:prstGeom>
        </p:spPr>
        <p:txBody>
          <a:bodyPr anchor="t" rtlCol="false" tIns="0" lIns="0" bIns="0" rIns="0">
            <a:spAutoFit/>
          </a:bodyPr>
          <a:lstStyle/>
          <a:p>
            <a:pPr algn="ctr">
              <a:lnSpc>
                <a:spcPts val="1679"/>
              </a:lnSpc>
            </a:pPr>
            <a:r>
              <a:rPr lang="en-US" sz="1200">
                <a:solidFill>
                  <a:srgbClr val="000000"/>
                </a:solidFill>
                <a:latin typeface="Muli"/>
                <a:ea typeface="Muli"/>
                <a:cs typeface="Muli"/>
                <a:sym typeface="Muli"/>
              </a:rPr>
              <a:t>Image description: a graphic of three people</a:t>
            </a:r>
          </a:p>
        </p:txBody>
      </p:sp>
      <p:sp>
        <p:nvSpPr>
          <p:cNvPr name="TextBox 7" id="7"/>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564D50"/>
        </a:solidFill>
      </p:bgPr>
    </p:bg>
    <p:spTree>
      <p:nvGrpSpPr>
        <p:cNvPr id="1" name=""/>
        <p:cNvGrpSpPr/>
        <p:nvPr/>
      </p:nvGrpSpPr>
      <p:grpSpPr>
        <a:xfrm>
          <a:off x="0" y="0"/>
          <a:ext cx="0" cy="0"/>
          <a:chOff x="0" y="0"/>
          <a:chExt cx="0" cy="0"/>
        </a:xfrm>
      </p:grpSpPr>
      <p:sp>
        <p:nvSpPr>
          <p:cNvPr name="TextBox 2" id="2"/>
          <p:cNvSpPr txBox="true"/>
          <p:nvPr/>
        </p:nvSpPr>
        <p:spPr>
          <a:xfrm rot="0">
            <a:off x="1826017" y="5415333"/>
            <a:ext cx="14868622" cy="1014729"/>
          </a:xfrm>
          <a:prstGeom prst="rect">
            <a:avLst/>
          </a:prstGeom>
        </p:spPr>
        <p:txBody>
          <a:bodyPr anchor="t" rtlCol="false" tIns="0" lIns="0" bIns="0" rIns="0">
            <a:spAutoFit/>
          </a:bodyPr>
          <a:lstStyle/>
          <a:p>
            <a:pPr algn="ctr">
              <a:lnSpc>
                <a:spcPts val="7699"/>
              </a:lnSpc>
            </a:pPr>
            <a:r>
              <a:rPr lang="en-US" sz="7699" spc="692">
                <a:solidFill>
                  <a:srgbClr val="E3D8CD"/>
                </a:solidFill>
                <a:latin typeface="Arbutus Slab"/>
                <a:ea typeface="Arbutus Slab"/>
                <a:cs typeface="Arbutus Slab"/>
                <a:sym typeface="Arbutus Slab"/>
              </a:rPr>
              <a:t>Closing Thoughts</a:t>
            </a:r>
          </a:p>
        </p:txBody>
      </p:sp>
      <p:sp>
        <p:nvSpPr>
          <p:cNvPr name="Freeform 3" id="3"/>
          <p:cNvSpPr/>
          <p:nvPr/>
        </p:nvSpPr>
        <p:spPr>
          <a:xfrm flipH="false" flipV="false" rot="0">
            <a:off x="3879924" y="926621"/>
            <a:ext cx="10528152" cy="4131300"/>
          </a:xfrm>
          <a:custGeom>
            <a:avLst/>
            <a:gdLst/>
            <a:ahLst/>
            <a:cxnLst/>
            <a:rect r="r" b="b" t="t" l="l"/>
            <a:pathLst>
              <a:path h="4131300" w="10528152">
                <a:moveTo>
                  <a:pt x="0" y="0"/>
                </a:moveTo>
                <a:lnTo>
                  <a:pt x="10528152" y="0"/>
                </a:lnTo>
                <a:lnTo>
                  <a:pt x="10528152" y="4131300"/>
                </a:lnTo>
                <a:lnTo>
                  <a:pt x="0" y="4131300"/>
                </a:lnTo>
                <a:lnTo>
                  <a:pt x="0" y="0"/>
                </a:lnTo>
                <a:close/>
              </a:path>
            </a:pathLst>
          </a:custGeom>
          <a:blipFill>
            <a:blip r:embed="rId2">
              <a:extLst>
                <a:ext uri="{96DAC541-7B7A-43D3-8B79-37D633B846F1}">
                  <asvg:svgBlip xmlns:asvg="http://schemas.microsoft.com/office/drawing/2016/SVG/main" r:embed="rId3"/>
                </a:ext>
              </a:extLst>
            </a:blip>
            <a:stretch>
              <a:fillRect l="0" t="-187" r="0" b="-187"/>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11796296" y="2367192"/>
            <a:ext cx="5463004" cy="5463004"/>
          </a:xfrm>
          <a:custGeom>
            <a:avLst/>
            <a:gdLst/>
            <a:ahLst/>
            <a:cxnLst/>
            <a:rect r="r" b="b" t="t" l="l"/>
            <a:pathLst>
              <a:path h="5463004" w="5463004">
                <a:moveTo>
                  <a:pt x="0" y="0"/>
                </a:moveTo>
                <a:lnTo>
                  <a:pt x="5463004" y="0"/>
                </a:lnTo>
                <a:lnTo>
                  <a:pt x="5463004" y="5463004"/>
                </a:lnTo>
                <a:lnTo>
                  <a:pt x="0" y="5463004"/>
                </a:lnTo>
                <a:lnTo>
                  <a:pt x="0" y="0"/>
                </a:lnTo>
                <a:close/>
              </a:path>
            </a:pathLst>
          </a:custGeom>
          <a:blipFill>
            <a:blip r:embed="rId2"/>
            <a:stretch>
              <a:fillRect l="0" t="0" r="0" b="0"/>
            </a:stretch>
          </a:blipFill>
        </p:spPr>
      </p:sp>
      <p:sp>
        <p:nvSpPr>
          <p:cNvPr name="Freeform 3" id="3"/>
          <p:cNvSpPr/>
          <p:nvPr/>
        </p:nvSpPr>
        <p:spPr>
          <a:xfrm flipH="false" flipV="false" rot="0">
            <a:off x="571110" y="2628952"/>
            <a:ext cx="11019216" cy="5853958"/>
          </a:xfrm>
          <a:custGeom>
            <a:avLst/>
            <a:gdLst/>
            <a:ahLst/>
            <a:cxnLst/>
            <a:rect r="r" b="b" t="t" l="l"/>
            <a:pathLst>
              <a:path h="5853958" w="11019216">
                <a:moveTo>
                  <a:pt x="0" y="0"/>
                </a:moveTo>
                <a:lnTo>
                  <a:pt x="11019216" y="0"/>
                </a:lnTo>
                <a:lnTo>
                  <a:pt x="11019216" y="5853958"/>
                </a:lnTo>
                <a:lnTo>
                  <a:pt x="0" y="58539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327491" y="9761434"/>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5" id="5"/>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6" id="6"/>
          <p:cNvSpPr txBox="true"/>
          <p:nvPr/>
        </p:nvSpPr>
        <p:spPr>
          <a:xfrm rot="0">
            <a:off x="1772612" y="3209884"/>
            <a:ext cx="8616212" cy="4721224"/>
          </a:xfrm>
          <a:prstGeom prst="rect">
            <a:avLst/>
          </a:prstGeom>
        </p:spPr>
        <p:txBody>
          <a:bodyPr anchor="t" rtlCol="false" tIns="0" lIns="0" bIns="0" rIns="0">
            <a:spAutoFit/>
          </a:bodyPr>
          <a:lstStyle/>
          <a:p>
            <a:pPr algn="l">
              <a:lnSpc>
                <a:spcPts val="2499"/>
              </a:lnSpc>
              <a:spcBef>
                <a:spcPct val="0"/>
              </a:spcBef>
            </a:pPr>
            <a:r>
              <a:rPr lang="en-US" sz="2499" spc="224">
                <a:solidFill>
                  <a:srgbClr val="564D50"/>
                </a:solidFill>
                <a:latin typeface="Muli"/>
                <a:ea typeface="Muli"/>
                <a:cs typeface="Muli"/>
                <a:sym typeface="Muli"/>
              </a:rPr>
              <a:t>I think that for me, the process of accountability has been a gift. And the ways in which I can be accountable to myself and the people I love in my community increase my capacity and ability to be whole, to be healthier, and to be able to walk in the world in the way that I wanna walk in the world. Which makes me someone who can be proud of the example that I'm giving, not just the rhetoric I'm spittin, you know? … I had to realize that there are some people who love me so much that their critique was not actually an attempt to tell me that I wasn't worthy. It was actually them showing my worth. You're worthy of hearing ways in which you can be a better person in this relationship, in this community, in this world.</a:t>
            </a:r>
          </a:p>
        </p:txBody>
      </p:sp>
      <p:sp>
        <p:nvSpPr>
          <p:cNvPr name="TextBox 7" id="7"/>
          <p:cNvSpPr txBox="true"/>
          <p:nvPr/>
        </p:nvSpPr>
        <p:spPr>
          <a:xfrm rot="0">
            <a:off x="11796296" y="7801621"/>
            <a:ext cx="5463004" cy="816609"/>
          </a:xfrm>
          <a:prstGeom prst="rect">
            <a:avLst/>
          </a:prstGeom>
        </p:spPr>
        <p:txBody>
          <a:bodyPr anchor="t" rtlCol="false" tIns="0" lIns="0" bIns="0" rIns="0">
            <a:spAutoFit/>
          </a:bodyPr>
          <a:lstStyle/>
          <a:p>
            <a:pPr algn="ctr">
              <a:lnSpc>
                <a:spcPts val="2240"/>
              </a:lnSpc>
            </a:pPr>
            <a:r>
              <a:rPr lang="en-US" sz="1600">
                <a:solidFill>
                  <a:srgbClr val="564D50"/>
                </a:solidFill>
                <a:latin typeface="Source Serif Pro"/>
                <a:ea typeface="Source Serif Pro"/>
                <a:cs typeface="Source Serif Pro"/>
                <a:sym typeface="Source Serif Pro"/>
              </a:rPr>
              <a:t>Image description: A photgraph of Eroc Arroyo-Montano, educator, artist, facilitator, and community activist, smiling joyously at the camera</a:t>
            </a:r>
          </a:p>
        </p:txBody>
      </p:sp>
      <p:sp>
        <p:nvSpPr>
          <p:cNvPr name="TextBox 8" id="8"/>
          <p:cNvSpPr txBox="true"/>
          <p:nvPr/>
        </p:nvSpPr>
        <p:spPr>
          <a:xfrm rot="0">
            <a:off x="774303" y="896626"/>
            <a:ext cx="14197012" cy="645796"/>
          </a:xfrm>
          <a:prstGeom prst="rect">
            <a:avLst/>
          </a:prstGeom>
        </p:spPr>
        <p:txBody>
          <a:bodyPr anchor="t" rtlCol="false" tIns="0" lIns="0" bIns="0" rIns="0">
            <a:spAutoFit/>
          </a:bodyPr>
          <a:lstStyle/>
          <a:p>
            <a:pPr algn="l">
              <a:lnSpc>
                <a:spcPts val="4800"/>
              </a:lnSpc>
              <a:spcBef>
                <a:spcPct val="0"/>
              </a:spcBef>
            </a:pPr>
            <a:r>
              <a:rPr lang="en-US" sz="4800" spc="432">
                <a:solidFill>
                  <a:srgbClr val="564D50"/>
                </a:solidFill>
                <a:latin typeface="Arbutus Slab"/>
                <a:ea typeface="Arbutus Slab"/>
                <a:cs typeface="Arbutus Slab"/>
                <a:sym typeface="Arbutus Slab"/>
              </a:rPr>
              <a:t>How do you like to be </a:t>
            </a:r>
            <a:r>
              <a:rPr lang="en-US" sz="4800" spc="432" u="sng">
                <a:solidFill>
                  <a:srgbClr val="564D50"/>
                </a:solidFill>
                <a:latin typeface="Arbutus Slab"/>
                <a:ea typeface="Arbutus Slab"/>
                <a:cs typeface="Arbutus Slab"/>
                <a:sym typeface="Arbutus Slab"/>
              </a:rPr>
              <a:t>held</a:t>
            </a:r>
            <a:r>
              <a:rPr lang="en-US" sz="4800" spc="432">
                <a:solidFill>
                  <a:srgbClr val="564D50"/>
                </a:solidFill>
                <a:latin typeface="Arbutus Slab"/>
                <a:ea typeface="Arbutus Slab"/>
                <a:cs typeface="Arbutus Slab"/>
                <a:sym typeface="Arbutus Slab"/>
              </a:rPr>
              <a:t> accountable?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564D50"/>
        </a:solidFill>
      </p:bgPr>
    </p:bg>
    <p:spTree>
      <p:nvGrpSpPr>
        <p:cNvPr id="1" name=""/>
        <p:cNvGrpSpPr/>
        <p:nvPr/>
      </p:nvGrpSpPr>
      <p:grpSpPr>
        <a:xfrm>
          <a:off x="0" y="0"/>
          <a:ext cx="0" cy="0"/>
          <a:chOff x="0" y="0"/>
          <a:chExt cx="0" cy="0"/>
        </a:xfrm>
      </p:grpSpPr>
      <p:sp>
        <p:nvSpPr>
          <p:cNvPr name="TextBox 2" id="2"/>
          <p:cNvSpPr txBox="true"/>
          <p:nvPr/>
        </p:nvSpPr>
        <p:spPr>
          <a:xfrm rot="0">
            <a:off x="1826017" y="5415333"/>
            <a:ext cx="14868622" cy="1014729"/>
          </a:xfrm>
          <a:prstGeom prst="rect">
            <a:avLst/>
          </a:prstGeom>
        </p:spPr>
        <p:txBody>
          <a:bodyPr anchor="t" rtlCol="false" tIns="0" lIns="0" bIns="0" rIns="0">
            <a:spAutoFit/>
          </a:bodyPr>
          <a:lstStyle/>
          <a:p>
            <a:pPr algn="ctr">
              <a:lnSpc>
                <a:spcPts val="7699"/>
              </a:lnSpc>
            </a:pPr>
            <a:r>
              <a:rPr lang="en-US" sz="7699" spc="692">
                <a:solidFill>
                  <a:srgbClr val="E3D8CD"/>
                </a:solidFill>
                <a:latin typeface="Arbutus Slab"/>
                <a:ea typeface="Arbutus Slab"/>
                <a:cs typeface="Arbutus Slab"/>
                <a:sym typeface="Arbutus Slab"/>
              </a:rPr>
              <a:t>Q&amp;A</a:t>
            </a:r>
          </a:p>
        </p:txBody>
      </p:sp>
      <p:sp>
        <p:nvSpPr>
          <p:cNvPr name="Freeform 3" id="3"/>
          <p:cNvSpPr/>
          <p:nvPr/>
        </p:nvSpPr>
        <p:spPr>
          <a:xfrm flipH="false" flipV="false" rot="0">
            <a:off x="3879924" y="926621"/>
            <a:ext cx="10528152" cy="4131300"/>
          </a:xfrm>
          <a:custGeom>
            <a:avLst/>
            <a:gdLst/>
            <a:ahLst/>
            <a:cxnLst/>
            <a:rect r="r" b="b" t="t" l="l"/>
            <a:pathLst>
              <a:path h="4131300" w="10528152">
                <a:moveTo>
                  <a:pt x="0" y="0"/>
                </a:moveTo>
                <a:lnTo>
                  <a:pt x="10528152" y="0"/>
                </a:lnTo>
                <a:lnTo>
                  <a:pt x="10528152" y="4131300"/>
                </a:lnTo>
                <a:lnTo>
                  <a:pt x="0" y="4131300"/>
                </a:lnTo>
                <a:lnTo>
                  <a:pt x="0" y="0"/>
                </a:lnTo>
                <a:close/>
              </a:path>
            </a:pathLst>
          </a:custGeom>
          <a:blipFill>
            <a:blip r:embed="rId2">
              <a:extLst>
                <a:ext uri="{96DAC541-7B7A-43D3-8B79-37D633B846F1}">
                  <asvg:svgBlip xmlns:asvg="http://schemas.microsoft.com/office/drawing/2016/SVG/main" r:embed="rId3"/>
                </a:ext>
              </a:extLst>
            </a:blip>
            <a:stretch>
              <a:fillRect l="0" t="-187" r="0" b="-187"/>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13330821" y="2756143"/>
            <a:ext cx="4745906" cy="4745906"/>
          </a:xfrm>
          <a:custGeom>
            <a:avLst/>
            <a:gdLst/>
            <a:ahLst/>
            <a:cxnLst/>
            <a:rect r="r" b="b" t="t" l="l"/>
            <a:pathLst>
              <a:path h="4745906" w="4745906">
                <a:moveTo>
                  <a:pt x="0" y="0"/>
                </a:moveTo>
                <a:lnTo>
                  <a:pt x="4745905" y="0"/>
                </a:lnTo>
                <a:lnTo>
                  <a:pt x="4745905" y="4745906"/>
                </a:lnTo>
                <a:lnTo>
                  <a:pt x="0" y="4745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4" id="4"/>
          <p:cNvSpPr txBox="true"/>
          <p:nvPr/>
        </p:nvSpPr>
        <p:spPr>
          <a:xfrm rot="0">
            <a:off x="825847" y="745620"/>
            <a:ext cx="9144000" cy="821055"/>
          </a:xfrm>
          <a:prstGeom prst="rect">
            <a:avLst/>
          </a:prstGeom>
        </p:spPr>
        <p:txBody>
          <a:bodyPr anchor="t" rtlCol="false" tIns="0" lIns="0" bIns="0" rIns="0">
            <a:spAutoFit/>
          </a:bodyPr>
          <a:lstStyle/>
          <a:p>
            <a:pPr algn="l">
              <a:lnSpc>
                <a:spcPts val="6719"/>
              </a:lnSpc>
              <a:spcBef>
                <a:spcPct val="0"/>
              </a:spcBef>
            </a:pPr>
            <a:r>
              <a:rPr lang="en-US" sz="4800">
                <a:solidFill>
                  <a:srgbClr val="564D50"/>
                </a:solidFill>
                <a:latin typeface="Arbutus Slab"/>
                <a:ea typeface="Arbutus Slab"/>
                <a:cs typeface="Arbutus Slab"/>
                <a:sym typeface="Arbutus Slab"/>
              </a:rPr>
              <a:t>Collective Agreements</a:t>
            </a:r>
          </a:p>
        </p:txBody>
      </p:sp>
      <p:sp>
        <p:nvSpPr>
          <p:cNvPr name="TextBox 5" id="5"/>
          <p:cNvSpPr txBox="true"/>
          <p:nvPr/>
        </p:nvSpPr>
        <p:spPr>
          <a:xfrm rot="0">
            <a:off x="567608" y="2912673"/>
            <a:ext cx="12525075" cy="5288280"/>
          </a:xfrm>
          <a:prstGeom prst="rect">
            <a:avLst/>
          </a:prstGeom>
        </p:spPr>
        <p:txBody>
          <a:bodyPr anchor="t" rtlCol="false" tIns="0" lIns="0" bIns="0" rIns="0">
            <a:spAutoFit/>
          </a:bodyPr>
          <a:lstStyle/>
          <a:p>
            <a:pPr algn="just" marL="777240" indent="-388620" lvl="1">
              <a:lnSpc>
                <a:spcPts val="4680"/>
              </a:lnSpc>
              <a:buFont typeface="Arial"/>
              <a:buChar char="•"/>
            </a:pPr>
            <a:r>
              <a:rPr lang="en-US" sz="3600">
                <a:solidFill>
                  <a:srgbClr val="3D3D3D"/>
                </a:solidFill>
                <a:latin typeface="Muli"/>
                <a:ea typeface="Muli"/>
                <a:cs typeface="Muli"/>
                <a:sym typeface="Muli"/>
              </a:rPr>
              <a:t>Share courageously and listen generously. </a:t>
            </a:r>
          </a:p>
          <a:p>
            <a:pPr algn="just" marL="777240" indent="-388620" lvl="1">
              <a:lnSpc>
                <a:spcPts val="4680"/>
              </a:lnSpc>
              <a:buFont typeface="Arial"/>
              <a:buChar char="•"/>
            </a:pPr>
            <a:r>
              <a:rPr lang="en-US" sz="3600">
                <a:solidFill>
                  <a:srgbClr val="3D3D3D"/>
                </a:solidFill>
                <a:latin typeface="Muli"/>
                <a:ea typeface="Muli"/>
                <a:cs typeface="Muli"/>
                <a:sym typeface="Muli"/>
              </a:rPr>
              <a:t>Feel free to speak your truth while knowing it's only part of the truth.​</a:t>
            </a:r>
          </a:p>
          <a:p>
            <a:pPr algn="just" marL="777240" indent="-388620" lvl="1">
              <a:lnSpc>
                <a:spcPts val="4680"/>
              </a:lnSpc>
              <a:buFont typeface="Arial"/>
              <a:buChar char="•"/>
            </a:pPr>
            <a:r>
              <a:rPr lang="en-US" sz="3600">
                <a:solidFill>
                  <a:srgbClr val="3D3D3D"/>
                </a:solidFill>
                <a:latin typeface="Muli"/>
                <a:ea typeface="Muli"/>
                <a:cs typeface="Muli"/>
                <a:sym typeface="Muli"/>
              </a:rPr>
              <a:t>Recognize that the process is as important as the outcome(s).</a:t>
            </a:r>
          </a:p>
          <a:p>
            <a:pPr algn="just" marL="777240" indent="-388620" lvl="1">
              <a:lnSpc>
                <a:spcPts val="4680"/>
              </a:lnSpc>
              <a:buFont typeface="Arial"/>
              <a:buChar char="•"/>
            </a:pPr>
            <a:r>
              <a:rPr lang="en-US" sz="3600">
                <a:solidFill>
                  <a:srgbClr val="3D3D3D"/>
                </a:solidFill>
                <a:latin typeface="Muli"/>
                <a:ea typeface="Muli"/>
                <a:cs typeface="Muli"/>
                <a:sym typeface="Muli"/>
              </a:rPr>
              <a:t>Allow yourself to sit with the emotion of discomfort.</a:t>
            </a:r>
          </a:p>
          <a:p>
            <a:pPr algn="just" marL="777240" indent="-388620" lvl="1">
              <a:lnSpc>
                <a:spcPts val="4680"/>
              </a:lnSpc>
              <a:buFont typeface="Arial"/>
              <a:buChar char="•"/>
            </a:pPr>
            <a:r>
              <a:rPr lang="en-US" sz="3600">
                <a:solidFill>
                  <a:srgbClr val="3D3D3D"/>
                </a:solidFill>
                <a:latin typeface="Muli"/>
                <a:ea typeface="Muli"/>
                <a:cs typeface="Muli"/>
                <a:sym typeface="Muli"/>
              </a:rPr>
              <a:t>Expect and accept non-closure.</a:t>
            </a:r>
          </a:p>
          <a:p>
            <a:pPr algn="just" marL="777240" indent="-388620" lvl="1">
              <a:lnSpc>
                <a:spcPts val="4680"/>
              </a:lnSpc>
              <a:buFont typeface="Arial"/>
              <a:buChar char="•"/>
            </a:pPr>
            <a:r>
              <a:rPr lang="en-US" sz="3600">
                <a:solidFill>
                  <a:srgbClr val="3D3D3D"/>
                </a:solidFill>
                <a:latin typeface="Muli"/>
                <a:ea typeface="Muli"/>
                <a:cs typeface="Muli"/>
                <a:sym typeface="Muli"/>
              </a:rPr>
              <a:t>Enter i</a:t>
            </a:r>
            <a:r>
              <a:rPr lang="en-US" sz="3600">
                <a:solidFill>
                  <a:srgbClr val="3D3D3D"/>
                </a:solidFill>
                <a:latin typeface="Muli"/>
                <a:ea typeface="Muli"/>
                <a:cs typeface="Muli"/>
                <a:sym typeface="Muli"/>
              </a:rPr>
              <a:t>nteractions with grace and accountability.</a:t>
            </a:r>
          </a:p>
          <a:p>
            <a:pPr algn="just">
              <a:lnSpc>
                <a:spcPts val="4680"/>
              </a:lnSpc>
            </a:pPr>
          </a:p>
        </p:txBody>
      </p:sp>
      <p:sp>
        <p:nvSpPr>
          <p:cNvPr name="TextBox 6" id="6"/>
          <p:cNvSpPr txBox="true"/>
          <p:nvPr/>
        </p:nvSpPr>
        <p:spPr>
          <a:xfrm rot="0">
            <a:off x="14483999" y="7624155"/>
            <a:ext cx="2439549" cy="336550"/>
          </a:xfrm>
          <a:prstGeom prst="rect">
            <a:avLst/>
          </a:prstGeom>
        </p:spPr>
        <p:txBody>
          <a:bodyPr anchor="t" rtlCol="false" tIns="0" lIns="0" bIns="0" rIns="0">
            <a:spAutoFit/>
          </a:bodyPr>
          <a:lstStyle/>
          <a:p>
            <a:pPr algn="ctr">
              <a:lnSpc>
                <a:spcPts val="1399"/>
              </a:lnSpc>
              <a:spcBef>
                <a:spcPct val="0"/>
              </a:spcBef>
            </a:pPr>
            <a:r>
              <a:rPr lang="en-US" sz="999">
                <a:solidFill>
                  <a:srgbClr val="000000"/>
                </a:solidFill>
                <a:latin typeface="Arbutus Slab"/>
                <a:ea typeface="Arbutus Slab"/>
                <a:cs typeface="Arbutus Slab"/>
                <a:sym typeface="Arbutus Slab"/>
              </a:rPr>
              <a:t>Image description: </a:t>
            </a:r>
            <a:r>
              <a:rPr lang="en-US" sz="999">
                <a:solidFill>
                  <a:srgbClr val="000000"/>
                </a:solidFill>
                <a:latin typeface="Arbutus Slab"/>
                <a:ea typeface="Arbutus Slab"/>
                <a:cs typeface="Arbutus Slab"/>
                <a:sym typeface="Arbutus Slab"/>
              </a:rPr>
              <a:t>a circle of people with speech bubbles around them</a:t>
            </a:r>
          </a:p>
        </p:txBody>
      </p:sp>
      <p:sp>
        <p:nvSpPr>
          <p:cNvPr name="TextBox 7" id="7"/>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260806" y="-11430"/>
            <a:ext cx="18548806" cy="10456890"/>
          </a:xfrm>
          <a:custGeom>
            <a:avLst/>
            <a:gdLst/>
            <a:ahLst/>
            <a:cxnLst/>
            <a:rect r="r" b="b" t="t" l="l"/>
            <a:pathLst>
              <a:path h="10456890" w="18548806">
                <a:moveTo>
                  <a:pt x="0" y="0"/>
                </a:moveTo>
                <a:lnTo>
                  <a:pt x="18548806" y="0"/>
                </a:lnTo>
                <a:lnTo>
                  <a:pt x="18548806" y="10456890"/>
                </a:lnTo>
                <a:lnTo>
                  <a:pt x="0" y="10456890"/>
                </a:lnTo>
                <a:lnTo>
                  <a:pt x="0" y="0"/>
                </a:lnTo>
                <a:close/>
              </a:path>
            </a:pathLst>
          </a:custGeom>
          <a:blipFill>
            <a:blip r:embed="rId2"/>
            <a:stretch>
              <a:fillRect l="0" t="0" r="0" b="0"/>
            </a:stretch>
          </a:blipFill>
        </p:spPr>
      </p:sp>
      <p:grpSp>
        <p:nvGrpSpPr>
          <p:cNvPr name="Group 3" id="3"/>
          <p:cNvGrpSpPr/>
          <p:nvPr/>
        </p:nvGrpSpPr>
        <p:grpSpPr>
          <a:xfrm rot="0">
            <a:off x="774303" y="741603"/>
            <a:ext cx="15207559" cy="3318798"/>
            <a:chOff x="0" y="0"/>
            <a:chExt cx="4005283" cy="874087"/>
          </a:xfrm>
        </p:grpSpPr>
        <p:sp>
          <p:nvSpPr>
            <p:cNvPr name="Freeform 4" id="4"/>
            <p:cNvSpPr/>
            <p:nvPr/>
          </p:nvSpPr>
          <p:spPr>
            <a:xfrm flipH="false" flipV="false" rot="0">
              <a:off x="0" y="0"/>
              <a:ext cx="4005283" cy="874087"/>
            </a:xfrm>
            <a:custGeom>
              <a:avLst/>
              <a:gdLst/>
              <a:ahLst/>
              <a:cxnLst/>
              <a:rect r="r" b="b" t="t" l="l"/>
              <a:pathLst>
                <a:path h="874087" w="4005283">
                  <a:moveTo>
                    <a:pt x="25963" y="0"/>
                  </a:moveTo>
                  <a:lnTo>
                    <a:pt x="3979320" y="0"/>
                  </a:lnTo>
                  <a:cubicBezTo>
                    <a:pt x="3986206" y="0"/>
                    <a:pt x="3992809" y="2735"/>
                    <a:pt x="3997678" y="7604"/>
                  </a:cubicBezTo>
                  <a:cubicBezTo>
                    <a:pt x="4002548" y="12474"/>
                    <a:pt x="4005283" y="19077"/>
                    <a:pt x="4005283" y="25963"/>
                  </a:cubicBezTo>
                  <a:lnTo>
                    <a:pt x="4005283" y="848123"/>
                  </a:lnTo>
                  <a:cubicBezTo>
                    <a:pt x="4005283" y="855009"/>
                    <a:pt x="4002548" y="861613"/>
                    <a:pt x="3997678" y="866482"/>
                  </a:cubicBezTo>
                  <a:cubicBezTo>
                    <a:pt x="3992809" y="871351"/>
                    <a:pt x="3986206" y="874087"/>
                    <a:pt x="3979320" y="874087"/>
                  </a:cubicBezTo>
                  <a:lnTo>
                    <a:pt x="25963" y="874087"/>
                  </a:lnTo>
                  <a:cubicBezTo>
                    <a:pt x="19077" y="874087"/>
                    <a:pt x="12474" y="871351"/>
                    <a:pt x="7604" y="866482"/>
                  </a:cubicBezTo>
                  <a:cubicBezTo>
                    <a:pt x="2735" y="861613"/>
                    <a:pt x="0" y="855009"/>
                    <a:pt x="0" y="848123"/>
                  </a:cubicBezTo>
                  <a:lnTo>
                    <a:pt x="0" y="25963"/>
                  </a:lnTo>
                  <a:cubicBezTo>
                    <a:pt x="0" y="19077"/>
                    <a:pt x="2735" y="12474"/>
                    <a:pt x="7604" y="7604"/>
                  </a:cubicBezTo>
                  <a:cubicBezTo>
                    <a:pt x="12474" y="2735"/>
                    <a:pt x="19077" y="0"/>
                    <a:pt x="25963" y="0"/>
                  </a:cubicBezTo>
                  <a:close/>
                </a:path>
              </a:pathLst>
            </a:custGeom>
            <a:gradFill rotWithShape="true">
              <a:gsLst>
                <a:gs pos="0">
                  <a:srgbClr val="5DE0E6">
                    <a:alpha val="100000"/>
                  </a:srgbClr>
                </a:gs>
                <a:gs pos="100000">
                  <a:srgbClr val="004AAD">
                    <a:alpha val="100000"/>
                  </a:srgbClr>
                </a:gs>
              </a:gsLst>
              <a:lin ang="0"/>
            </a:gradFill>
          </p:spPr>
        </p:sp>
        <p:sp>
          <p:nvSpPr>
            <p:cNvPr name="TextBox 5" id="5"/>
            <p:cNvSpPr txBox="true"/>
            <p:nvPr/>
          </p:nvSpPr>
          <p:spPr>
            <a:xfrm>
              <a:off x="0" y="-47625"/>
              <a:ext cx="4005283" cy="921712"/>
            </a:xfrm>
            <a:prstGeom prst="rect">
              <a:avLst/>
            </a:prstGeom>
          </p:spPr>
          <p:txBody>
            <a:bodyPr anchor="ctr" rtlCol="false" tIns="50800" lIns="50800" bIns="50800" rIns="50800"/>
            <a:lstStyle/>
            <a:p>
              <a:pPr algn="ctr">
                <a:lnSpc>
                  <a:spcPts val="2893"/>
                </a:lnSpc>
              </a:pPr>
            </a:p>
          </p:txBody>
        </p:sp>
      </p:grpSp>
      <p:sp>
        <p:nvSpPr>
          <p:cNvPr name="Freeform 6" id="6"/>
          <p:cNvSpPr/>
          <p:nvPr/>
        </p:nvSpPr>
        <p:spPr>
          <a:xfrm flipH="false" flipV="false" rot="0">
            <a:off x="2537573" y="741603"/>
            <a:ext cx="11681018" cy="3262889"/>
          </a:xfrm>
          <a:custGeom>
            <a:avLst/>
            <a:gdLst/>
            <a:ahLst/>
            <a:cxnLst/>
            <a:rect r="r" b="b" t="t" l="l"/>
            <a:pathLst>
              <a:path h="3262889" w="11681018">
                <a:moveTo>
                  <a:pt x="0" y="0"/>
                </a:moveTo>
                <a:lnTo>
                  <a:pt x="11681019" y="0"/>
                </a:lnTo>
                <a:lnTo>
                  <a:pt x="11681019" y="3262890"/>
                </a:lnTo>
                <a:lnTo>
                  <a:pt x="0" y="3262890"/>
                </a:lnTo>
                <a:lnTo>
                  <a:pt x="0" y="0"/>
                </a:lnTo>
                <a:close/>
              </a:path>
            </a:pathLst>
          </a:custGeom>
          <a:blipFill>
            <a:blip r:embed="rId3"/>
            <a:stretch>
              <a:fillRect l="0" t="0" r="0" b="0"/>
            </a:stretch>
          </a:blipFill>
        </p:spPr>
      </p:sp>
      <p:sp>
        <p:nvSpPr>
          <p:cNvPr name="TextBox 7" id="7"/>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8" id="8"/>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64D50"/>
        </a:solidFill>
      </p:bgPr>
    </p:bg>
    <p:spTree>
      <p:nvGrpSpPr>
        <p:cNvPr id="1" name=""/>
        <p:cNvGrpSpPr/>
        <p:nvPr/>
      </p:nvGrpSpPr>
      <p:grpSpPr>
        <a:xfrm>
          <a:off x="0" y="0"/>
          <a:ext cx="0" cy="0"/>
          <a:chOff x="0" y="0"/>
          <a:chExt cx="0" cy="0"/>
        </a:xfrm>
      </p:grpSpPr>
      <p:sp>
        <p:nvSpPr>
          <p:cNvPr name="TextBox 2" id="2"/>
          <p:cNvSpPr txBox="true"/>
          <p:nvPr/>
        </p:nvSpPr>
        <p:spPr>
          <a:xfrm rot="0">
            <a:off x="2216581" y="5295900"/>
            <a:ext cx="14868622" cy="1986279"/>
          </a:xfrm>
          <a:prstGeom prst="rect">
            <a:avLst/>
          </a:prstGeom>
        </p:spPr>
        <p:txBody>
          <a:bodyPr anchor="t" rtlCol="false" tIns="0" lIns="0" bIns="0" rIns="0">
            <a:spAutoFit/>
          </a:bodyPr>
          <a:lstStyle/>
          <a:p>
            <a:pPr algn="ctr">
              <a:lnSpc>
                <a:spcPts val="7699"/>
              </a:lnSpc>
            </a:pPr>
            <a:r>
              <a:rPr lang="en-US" sz="7699" spc="692">
                <a:solidFill>
                  <a:srgbClr val="E3D8CD"/>
                </a:solidFill>
                <a:latin typeface="Arbutus Slab"/>
                <a:ea typeface="Arbutus Slab"/>
                <a:cs typeface="Arbutus Slab"/>
                <a:sym typeface="Arbutus Slab"/>
              </a:rPr>
              <a:t>Group Warm-Up:</a:t>
            </a:r>
          </a:p>
          <a:p>
            <a:pPr algn="ctr">
              <a:lnSpc>
                <a:spcPts val="7699"/>
              </a:lnSpc>
            </a:pPr>
            <a:r>
              <a:rPr lang="en-US" sz="7699" spc="692">
                <a:solidFill>
                  <a:srgbClr val="E3D8CD"/>
                </a:solidFill>
                <a:latin typeface="Arbutus Slab"/>
                <a:ea typeface="Arbutus Slab"/>
                <a:cs typeface="Arbutus Slab"/>
                <a:sym typeface="Arbutus Slab"/>
              </a:rPr>
              <a:t>This or That?</a:t>
            </a:r>
          </a:p>
        </p:txBody>
      </p:sp>
      <p:sp>
        <p:nvSpPr>
          <p:cNvPr name="Freeform 3" id="3"/>
          <p:cNvSpPr/>
          <p:nvPr/>
        </p:nvSpPr>
        <p:spPr>
          <a:xfrm flipH="false" flipV="false" rot="0">
            <a:off x="3879924" y="926621"/>
            <a:ext cx="10528152" cy="4131300"/>
          </a:xfrm>
          <a:custGeom>
            <a:avLst/>
            <a:gdLst/>
            <a:ahLst/>
            <a:cxnLst/>
            <a:rect r="r" b="b" t="t" l="l"/>
            <a:pathLst>
              <a:path h="4131300" w="10528152">
                <a:moveTo>
                  <a:pt x="0" y="0"/>
                </a:moveTo>
                <a:lnTo>
                  <a:pt x="10528152" y="0"/>
                </a:lnTo>
                <a:lnTo>
                  <a:pt x="10528152" y="4131300"/>
                </a:lnTo>
                <a:lnTo>
                  <a:pt x="0" y="4131300"/>
                </a:lnTo>
                <a:lnTo>
                  <a:pt x="0" y="0"/>
                </a:lnTo>
                <a:close/>
              </a:path>
            </a:pathLst>
          </a:custGeom>
          <a:blipFill>
            <a:blip r:embed="rId2">
              <a:extLst>
                <a:ext uri="{96DAC541-7B7A-43D3-8B79-37D633B846F1}">
                  <asvg:svgBlip xmlns:asvg="http://schemas.microsoft.com/office/drawing/2016/SVG/main" r:embed="rId3"/>
                </a:ext>
              </a:extLst>
            </a:blip>
            <a:stretch>
              <a:fillRect l="0" t="-187" r="0" b="-187"/>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021739"/>
            <a:ext cx="4455141" cy="4243522"/>
          </a:xfrm>
          <a:custGeom>
            <a:avLst/>
            <a:gdLst/>
            <a:ahLst/>
            <a:cxnLst/>
            <a:rect r="r" b="b" t="t" l="l"/>
            <a:pathLst>
              <a:path h="4243522" w="4455141">
                <a:moveTo>
                  <a:pt x="0" y="0"/>
                </a:moveTo>
                <a:lnTo>
                  <a:pt x="4455141" y="0"/>
                </a:lnTo>
                <a:lnTo>
                  <a:pt x="4455141" y="4243522"/>
                </a:lnTo>
                <a:lnTo>
                  <a:pt x="0" y="4243522"/>
                </a:lnTo>
                <a:lnTo>
                  <a:pt x="0" y="0"/>
                </a:lnTo>
                <a:close/>
              </a:path>
            </a:pathLst>
          </a:custGeom>
          <a:blipFill>
            <a:blip r:embed="rId2"/>
            <a:stretch>
              <a:fillRect l="0" t="0" r="0" b="0"/>
            </a:stretch>
          </a:blipFill>
        </p:spPr>
      </p:sp>
      <p:sp>
        <p:nvSpPr>
          <p:cNvPr name="Freeform 3" id="3"/>
          <p:cNvSpPr/>
          <p:nvPr/>
        </p:nvSpPr>
        <p:spPr>
          <a:xfrm flipH="false" flipV="false" rot="0">
            <a:off x="12432952" y="3455053"/>
            <a:ext cx="5855048" cy="3315421"/>
          </a:xfrm>
          <a:custGeom>
            <a:avLst/>
            <a:gdLst/>
            <a:ahLst/>
            <a:cxnLst/>
            <a:rect r="r" b="b" t="t" l="l"/>
            <a:pathLst>
              <a:path h="3315421" w="5855048">
                <a:moveTo>
                  <a:pt x="0" y="0"/>
                </a:moveTo>
                <a:lnTo>
                  <a:pt x="5855048" y="0"/>
                </a:lnTo>
                <a:lnTo>
                  <a:pt x="5855048" y="3315422"/>
                </a:lnTo>
                <a:lnTo>
                  <a:pt x="0" y="33154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395805" y="4207682"/>
            <a:ext cx="5367105" cy="2562792"/>
          </a:xfrm>
          <a:custGeom>
            <a:avLst/>
            <a:gdLst/>
            <a:ahLst/>
            <a:cxnLst/>
            <a:rect r="r" b="b" t="t" l="l"/>
            <a:pathLst>
              <a:path h="2562792" w="5367105">
                <a:moveTo>
                  <a:pt x="0" y="0"/>
                </a:moveTo>
                <a:lnTo>
                  <a:pt x="5367104" y="0"/>
                </a:lnTo>
                <a:lnTo>
                  <a:pt x="5367104" y="2562793"/>
                </a:lnTo>
                <a:lnTo>
                  <a:pt x="0" y="25627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6" id="6"/>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7" id="7"/>
          <p:cNvSpPr txBox="true"/>
          <p:nvPr/>
        </p:nvSpPr>
        <p:spPr>
          <a:xfrm rot="0">
            <a:off x="1028700" y="584835"/>
            <a:ext cx="5367105" cy="811530"/>
          </a:xfrm>
          <a:prstGeom prst="rect">
            <a:avLst/>
          </a:prstGeom>
        </p:spPr>
        <p:txBody>
          <a:bodyPr anchor="t" rtlCol="false" tIns="0" lIns="0" bIns="0" rIns="0">
            <a:spAutoFit/>
          </a:bodyPr>
          <a:lstStyle/>
          <a:p>
            <a:pPr algn="l">
              <a:lnSpc>
                <a:spcPts val="6719"/>
              </a:lnSpc>
            </a:pPr>
            <a:r>
              <a:rPr lang="en-US" sz="4800">
                <a:solidFill>
                  <a:srgbClr val="564D50"/>
                </a:solidFill>
                <a:latin typeface="Source Serif Pro"/>
                <a:ea typeface="Source Serif Pro"/>
                <a:cs typeface="Source Serif Pro"/>
                <a:sym typeface="Source Serif Pro"/>
              </a:rPr>
              <a:t>This or That?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6395805" y="4207682"/>
            <a:ext cx="5367105" cy="2562792"/>
          </a:xfrm>
          <a:custGeom>
            <a:avLst/>
            <a:gdLst/>
            <a:ahLst/>
            <a:cxnLst/>
            <a:rect r="r" b="b" t="t" l="l"/>
            <a:pathLst>
              <a:path h="2562792" w="5367105">
                <a:moveTo>
                  <a:pt x="0" y="0"/>
                </a:moveTo>
                <a:lnTo>
                  <a:pt x="5367104" y="0"/>
                </a:lnTo>
                <a:lnTo>
                  <a:pt x="5367104" y="2562793"/>
                </a:lnTo>
                <a:lnTo>
                  <a:pt x="0" y="2562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83097" y="2867692"/>
            <a:ext cx="4177462" cy="4114800"/>
          </a:xfrm>
          <a:custGeom>
            <a:avLst/>
            <a:gdLst/>
            <a:ahLst/>
            <a:cxnLst/>
            <a:rect r="r" b="b" t="t" l="l"/>
            <a:pathLst>
              <a:path h="4114800" w="4177462">
                <a:moveTo>
                  <a:pt x="0" y="0"/>
                </a:moveTo>
                <a:lnTo>
                  <a:pt x="4177462" y="0"/>
                </a:lnTo>
                <a:lnTo>
                  <a:pt x="417746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696359" y="3086100"/>
            <a:ext cx="4702629" cy="4114800"/>
          </a:xfrm>
          <a:custGeom>
            <a:avLst/>
            <a:gdLst/>
            <a:ahLst/>
            <a:cxnLst/>
            <a:rect r="r" b="b" t="t" l="l"/>
            <a:pathLst>
              <a:path h="4114800" w="4702629">
                <a:moveTo>
                  <a:pt x="0" y="0"/>
                </a:moveTo>
                <a:lnTo>
                  <a:pt x="4702629" y="0"/>
                </a:lnTo>
                <a:lnTo>
                  <a:pt x="470262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6" id="6"/>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7" id="7"/>
          <p:cNvSpPr txBox="true"/>
          <p:nvPr/>
        </p:nvSpPr>
        <p:spPr>
          <a:xfrm rot="0">
            <a:off x="1028700" y="584835"/>
            <a:ext cx="5367105" cy="811530"/>
          </a:xfrm>
          <a:prstGeom prst="rect">
            <a:avLst/>
          </a:prstGeom>
        </p:spPr>
        <p:txBody>
          <a:bodyPr anchor="t" rtlCol="false" tIns="0" lIns="0" bIns="0" rIns="0">
            <a:spAutoFit/>
          </a:bodyPr>
          <a:lstStyle/>
          <a:p>
            <a:pPr algn="l">
              <a:lnSpc>
                <a:spcPts val="6719"/>
              </a:lnSpc>
            </a:pPr>
            <a:r>
              <a:rPr lang="en-US" sz="4800">
                <a:solidFill>
                  <a:srgbClr val="564D50"/>
                </a:solidFill>
                <a:latin typeface="Source Serif Pro"/>
                <a:ea typeface="Source Serif Pro"/>
                <a:cs typeface="Source Serif Pro"/>
                <a:sym typeface="Source Serif Pro"/>
              </a:rPr>
              <a:t>This or That?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6395805" y="4207682"/>
            <a:ext cx="5367105" cy="2562792"/>
          </a:xfrm>
          <a:custGeom>
            <a:avLst/>
            <a:gdLst/>
            <a:ahLst/>
            <a:cxnLst/>
            <a:rect r="r" b="b" t="t" l="l"/>
            <a:pathLst>
              <a:path h="2562792" w="5367105">
                <a:moveTo>
                  <a:pt x="0" y="0"/>
                </a:moveTo>
                <a:lnTo>
                  <a:pt x="5367104" y="0"/>
                </a:lnTo>
                <a:lnTo>
                  <a:pt x="5367104" y="2562793"/>
                </a:lnTo>
                <a:lnTo>
                  <a:pt x="0" y="2562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1656" y="3431678"/>
            <a:ext cx="5317398" cy="4114800"/>
          </a:xfrm>
          <a:custGeom>
            <a:avLst/>
            <a:gdLst/>
            <a:ahLst/>
            <a:cxnLst/>
            <a:rect r="r" b="b" t="t" l="l"/>
            <a:pathLst>
              <a:path h="4114800" w="5317398">
                <a:moveTo>
                  <a:pt x="0" y="0"/>
                </a:moveTo>
                <a:lnTo>
                  <a:pt x="5317399" y="0"/>
                </a:lnTo>
                <a:lnTo>
                  <a:pt x="531739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429659" y="2852369"/>
            <a:ext cx="4898976" cy="4694110"/>
          </a:xfrm>
          <a:custGeom>
            <a:avLst/>
            <a:gdLst/>
            <a:ahLst/>
            <a:cxnLst/>
            <a:rect r="r" b="b" t="t" l="l"/>
            <a:pathLst>
              <a:path h="4694110" w="4898976">
                <a:moveTo>
                  <a:pt x="0" y="0"/>
                </a:moveTo>
                <a:lnTo>
                  <a:pt x="4898976" y="0"/>
                </a:lnTo>
                <a:lnTo>
                  <a:pt x="4898976" y="4694109"/>
                </a:lnTo>
                <a:lnTo>
                  <a:pt x="0" y="46941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6" id="6"/>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7" id="7"/>
          <p:cNvSpPr txBox="true"/>
          <p:nvPr/>
        </p:nvSpPr>
        <p:spPr>
          <a:xfrm rot="0">
            <a:off x="1028700" y="584835"/>
            <a:ext cx="5367105" cy="811530"/>
          </a:xfrm>
          <a:prstGeom prst="rect">
            <a:avLst/>
          </a:prstGeom>
        </p:spPr>
        <p:txBody>
          <a:bodyPr anchor="t" rtlCol="false" tIns="0" lIns="0" bIns="0" rIns="0">
            <a:spAutoFit/>
          </a:bodyPr>
          <a:lstStyle/>
          <a:p>
            <a:pPr algn="l">
              <a:lnSpc>
                <a:spcPts val="6719"/>
              </a:lnSpc>
            </a:pPr>
            <a:r>
              <a:rPr lang="en-US" sz="4800">
                <a:solidFill>
                  <a:srgbClr val="564D50"/>
                </a:solidFill>
                <a:latin typeface="Source Serif Pro"/>
                <a:ea typeface="Source Serif Pro"/>
                <a:cs typeface="Source Serif Pro"/>
                <a:sym typeface="Source Serif Pro"/>
              </a:rPr>
              <a:t>This or That?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5942722" y="4956466"/>
            <a:ext cx="5367105" cy="2562792"/>
          </a:xfrm>
          <a:custGeom>
            <a:avLst/>
            <a:gdLst/>
            <a:ahLst/>
            <a:cxnLst/>
            <a:rect r="r" b="b" t="t" l="l"/>
            <a:pathLst>
              <a:path h="2562792" w="5367105">
                <a:moveTo>
                  <a:pt x="0" y="0"/>
                </a:moveTo>
                <a:lnTo>
                  <a:pt x="5367104" y="0"/>
                </a:lnTo>
                <a:lnTo>
                  <a:pt x="5367104" y="2562792"/>
                </a:lnTo>
                <a:lnTo>
                  <a:pt x="0" y="25627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3767942"/>
            <a:ext cx="4379552" cy="4689770"/>
          </a:xfrm>
          <a:custGeom>
            <a:avLst/>
            <a:gdLst/>
            <a:ahLst/>
            <a:cxnLst/>
            <a:rect r="r" b="b" t="t" l="l"/>
            <a:pathLst>
              <a:path h="4689770" w="4379552">
                <a:moveTo>
                  <a:pt x="0" y="0"/>
                </a:moveTo>
                <a:lnTo>
                  <a:pt x="4379552" y="0"/>
                </a:lnTo>
                <a:lnTo>
                  <a:pt x="4379552" y="4689770"/>
                </a:lnTo>
                <a:lnTo>
                  <a:pt x="0" y="4689770"/>
                </a:lnTo>
                <a:lnTo>
                  <a:pt x="0" y="0"/>
                </a:lnTo>
                <a:close/>
              </a:path>
            </a:pathLst>
          </a:custGeom>
          <a:blipFill>
            <a:blip r:embed="rId4"/>
            <a:stretch>
              <a:fillRect l="0" t="0" r="0" b="0"/>
            </a:stretch>
          </a:blipFill>
        </p:spPr>
      </p:sp>
      <p:sp>
        <p:nvSpPr>
          <p:cNvPr name="Freeform 4" id="4"/>
          <p:cNvSpPr/>
          <p:nvPr/>
        </p:nvSpPr>
        <p:spPr>
          <a:xfrm flipH="false" flipV="false" rot="0">
            <a:off x="11582803" y="4380199"/>
            <a:ext cx="6232430" cy="3465256"/>
          </a:xfrm>
          <a:custGeom>
            <a:avLst/>
            <a:gdLst/>
            <a:ahLst/>
            <a:cxnLst/>
            <a:rect r="r" b="b" t="t" l="l"/>
            <a:pathLst>
              <a:path h="3465256" w="6232430">
                <a:moveTo>
                  <a:pt x="0" y="0"/>
                </a:moveTo>
                <a:lnTo>
                  <a:pt x="6232430" y="0"/>
                </a:lnTo>
                <a:lnTo>
                  <a:pt x="6232430" y="3465256"/>
                </a:lnTo>
                <a:lnTo>
                  <a:pt x="0" y="3465256"/>
                </a:lnTo>
                <a:lnTo>
                  <a:pt x="0" y="0"/>
                </a:lnTo>
                <a:close/>
              </a:path>
            </a:pathLst>
          </a:custGeom>
          <a:blipFill>
            <a:blip r:embed="rId5"/>
            <a:stretch>
              <a:fillRect l="0" t="0" r="0" b="0"/>
            </a:stretch>
          </a:blipFill>
        </p:spPr>
      </p:sp>
      <p:sp>
        <p:nvSpPr>
          <p:cNvPr name="TextBox 5" id="5"/>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6" id="6"/>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7" id="7"/>
          <p:cNvSpPr txBox="true"/>
          <p:nvPr/>
        </p:nvSpPr>
        <p:spPr>
          <a:xfrm rot="0">
            <a:off x="1028700" y="584835"/>
            <a:ext cx="5367105" cy="811530"/>
          </a:xfrm>
          <a:prstGeom prst="rect">
            <a:avLst/>
          </a:prstGeom>
        </p:spPr>
        <p:txBody>
          <a:bodyPr anchor="t" rtlCol="false" tIns="0" lIns="0" bIns="0" rIns="0">
            <a:spAutoFit/>
          </a:bodyPr>
          <a:lstStyle/>
          <a:p>
            <a:pPr algn="l">
              <a:lnSpc>
                <a:spcPts val="6719"/>
              </a:lnSpc>
            </a:pPr>
            <a:r>
              <a:rPr lang="en-US" sz="4800">
                <a:solidFill>
                  <a:srgbClr val="564D50"/>
                </a:solidFill>
                <a:latin typeface="Source Serif Pro"/>
                <a:ea typeface="Source Serif Pro"/>
                <a:cs typeface="Source Serif Pro"/>
                <a:sym typeface="Source Serif Pro"/>
              </a:rPr>
              <a:t>This or That?</a:t>
            </a:r>
          </a:p>
        </p:txBody>
      </p:sp>
      <p:sp>
        <p:nvSpPr>
          <p:cNvPr name="TextBox 8" id="8"/>
          <p:cNvSpPr txBox="true"/>
          <p:nvPr/>
        </p:nvSpPr>
        <p:spPr>
          <a:xfrm rot="0">
            <a:off x="1465490" y="2353396"/>
            <a:ext cx="3037555" cy="811530"/>
          </a:xfrm>
          <a:prstGeom prst="rect">
            <a:avLst/>
          </a:prstGeom>
        </p:spPr>
        <p:txBody>
          <a:bodyPr anchor="t" rtlCol="false" tIns="0" lIns="0" bIns="0" rIns="0">
            <a:spAutoFit/>
          </a:bodyPr>
          <a:lstStyle/>
          <a:p>
            <a:pPr algn="l">
              <a:lnSpc>
                <a:spcPts val="6719"/>
              </a:lnSpc>
            </a:pPr>
            <a:r>
              <a:rPr lang="en-US" sz="4800">
                <a:solidFill>
                  <a:srgbClr val="564D50"/>
                </a:solidFill>
                <a:latin typeface="Muli"/>
                <a:ea typeface="Muli"/>
                <a:cs typeface="Muli"/>
                <a:sym typeface="Muli"/>
              </a:rPr>
              <a:t>Reality TV</a:t>
            </a:r>
          </a:p>
        </p:txBody>
      </p:sp>
      <p:sp>
        <p:nvSpPr>
          <p:cNvPr name="TextBox 9" id="9"/>
          <p:cNvSpPr txBox="true"/>
          <p:nvPr/>
        </p:nvSpPr>
        <p:spPr>
          <a:xfrm rot="0">
            <a:off x="12905719" y="2353396"/>
            <a:ext cx="4909515" cy="811530"/>
          </a:xfrm>
          <a:prstGeom prst="rect">
            <a:avLst/>
          </a:prstGeom>
        </p:spPr>
        <p:txBody>
          <a:bodyPr anchor="t" rtlCol="false" tIns="0" lIns="0" bIns="0" rIns="0">
            <a:spAutoFit/>
          </a:bodyPr>
          <a:lstStyle/>
          <a:p>
            <a:pPr algn="l">
              <a:lnSpc>
                <a:spcPts val="6719"/>
              </a:lnSpc>
            </a:pPr>
            <a:r>
              <a:rPr lang="en-US" sz="4800">
                <a:solidFill>
                  <a:srgbClr val="564D50"/>
                </a:solidFill>
                <a:latin typeface="Muli"/>
                <a:ea typeface="Muli"/>
                <a:cs typeface="Muli"/>
                <a:sym typeface="Muli"/>
              </a:rPr>
              <a:t>Scripted Sitcom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6395805" y="4207682"/>
            <a:ext cx="5367105" cy="2562792"/>
          </a:xfrm>
          <a:custGeom>
            <a:avLst/>
            <a:gdLst/>
            <a:ahLst/>
            <a:cxnLst/>
            <a:rect r="r" b="b" t="t" l="l"/>
            <a:pathLst>
              <a:path h="2562792" w="5367105">
                <a:moveTo>
                  <a:pt x="0" y="0"/>
                </a:moveTo>
                <a:lnTo>
                  <a:pt x="5367104" y="0"/>
                </a:lnTo>
                <a:lnTo>
                  <a:pt x="5367104" y="2562793"/>
                </a:lnTo>
                <a:lnTo>
                  <a:pt x="0" y="2562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49610" y="3191422"/>
            <a:ext cx="5279025" cy="5279025"/>
          </a:xfrm>
          <a:custGeom>
            <a:avLst/>
            <a:gdLst/>
            <a:ahLst/>
            <a:cxnLst/>
            <a:rect r="r" b="b" t="t" l="l"/>
            <a:pathLst>
              <a:path h="5279025" w="5279025">
                <a:moveTo>
                  <a:pt x="0" y="0"/>
                </a:moveTo>
                <a:lnTo>
                  <a:pt x="5279025" y="0"/>
                </a:lnTo>
                <a:lnTo>
                  <a:pt x="5279025" y="5279025"/>
                </a:lnTo>
                <a:lnTo>
                  <a:pt x="0" y="5279025"/>
                </a:lnTo>
                <a:lnTo>
                  <a:pt x="0" y="0"/>
                </a:lnTo>
                <a:close/>
              </a:path>
            </a:pathLst>
          </a:custGeom>
          <a:blipFill>
            <a:blip r:embed="rId4"/>
            <a:stretch>
              <a:fillRect l="0" t="0" r="0" b="0"/>
            </a:stretch>
          </a:blipFill>
        </p:spPr>
      </p:sp>
      <p:sp>
        <p:nvSpPr>
          <p:cNvPr name="Freeform 4" id="4"/>
          <p:cNvSpPr/>
          <p:nvPr/>
        </p:nvSpPr>
        <p:spPr>
          <a:xfrm flipH="false" flipV="false" rot="0">
            <a:off x="774303" y="2383875"/>
            <a:ext cx="5251265" cy="5519250"/>
          </a:xfrm>
          <a:custGeom>
            <a:avLst/>
            <a:gdLst/>
            <a:ahLst/>
            <a:cxnLst/>
            <a:rect r="r" b="b" t="t" l="l"/>
            <a:pathLst>
              <a:path h="5519250" w="5251265">
                <a:moveTo>
                  <a:pt x="0" y="0"/>
                </a:moveTo>
                <a:lnTo>
                  <a:pt x="5251265" y="0"/>
                </a:lnTo>
                <a:lnTo>
                  <a:pt x="5251265" y="5519250"/>
                </a:lnTo>
                <a:lnTo>
                  <a:pt x="0" y="5519250"/>
                </a:lnTo>
                <a:lnTo>
                  <a:pt x="0" y="0"/>
                </a:lnTo>
                <a:close/>
              </a:path>
            </a:pathLst>
          </a:custGeom>
          <a:blipFill>
            <a:blip r:embed="rId5"/>
            <a:stretch>
              <a:fillRect l="-41763" t="0" r="-45087" b="0"/>
            </a:stretch>
          </a:blipFill>
        </p:spPr>
      </p:sp>
      <p:sp>
        <p:nvSpPr>
          <p:cNvPr name="TextBox 5" id="5"/>
          <p:cNvSpPr txBox="true"/>
          <p:nvPr/>
        </p:nvSpPr>
        <p:spPr>
          <a:xfrm rot="0">
            <a:off x="16580544" y="9637077"/>
            <a:ext cx="1496183" cy="405722"/>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Embody Lib</a:t>
            </a:r>
          </a:p>
          <a:p>
            <a:pPr algn="ctr">
              <a:lnSpc>
                <a:spcPts val="1679"/>
              </a:lnSpc>
            </a:pPr>
            <a:r>
              <a:rPr lang="en-US" sz="1200">
                <a:solidFill>
                  <a:srgbClr val="564D50"/>
                </a:solidFill>
                <a:latin typeface="Muli"/>
                <a:ea typeface="Muli"/>
                <a:cs typeface="Muli"/>
                <a:sym typeface="Muli"/>
              </a:rPr>
              <a:t>www.embodylib.com</a:t>
            </a:r>
          </a:p>
        </p:txBody>
      </p:sp>
      <p:sp>
        <p:nvSpPr>
          <p:cNvPr name="TextBox 6" id="6"/>
          <p:cNvSpPr txBox="true"/>
          <p:nvPr/>
        </p:nvSpPr>
        <p:spPr>
          <a:xfrm rot="0">
            <a:off x="774303" y="9637077"/>
            <a:ext cx="508794" cy="398145"/>
          </a:xfrm>
          <a:prstGeom prst="rect">
            <a:avLst/>
          </a:prstGeom>
        </p:spPr>
        <p:txBody>
          <a:bodyPr anchor="t" rtlCol="false" tIns="0" lIns="0" bIns="0" rIns="0">
            <a:spAutoFit/>
          </a:bodyPr>
          <a:lstStyle/>
          <a:p>
            <a:pPr algn="ctr">
              <a:lnSpc>
                <a:spcPts val="1679"/>
              </a:lnSpc>
            </a:pPr>
            <a:r>
              <a:rPr lang="en-US" sz="1200">
                <a:solidFill>
                  <a:srgbClr val="564D50"/>
                </a:solidFill>
                <a:latin typeface="Muli"/>
                <a:ea typeface="Muli"/>
                <a:cs typeface="Muli"/>
                <a:sym typeface="Muli"/>
              </a:rPr>
              <a:t>August</a:t>
            </a:r>
          </a:p>
          <a:p>
            <a:pPr algn="ctr">
              <a:lnSpc>
                <a:spcPts val="1679"/>
              </a:lnSpc>
            </a:pPr>
            <a:r>
              <a:rPr lang="en-US" sz="1200">
                <a:solidFill>
                  <a:srgbClr val="564D50"/>
                </a:solidFill>
                <a:latin typeface="Muli"/>
                <a:ea typeface="Muli"/>
                <a:cs typeface="Muli"/>
                <a:sym typeface="Muli"/>
              </a:rPr>
              <a:t> 2024</a:t>
            </a:r>
          </a:p>
        </p:txBody>
      </p:sp>
      <p:sp>
        <p:nvSpPr>
          <p:cNvPr name="TextBox 7" id="7"/>
          <p:cNvSpPr txBox="true"/>
          <p:nvPr/>
        </p:nvSpPr>
        <p:spPr>
          <a:xfrm rot="0">
            <a:off x="1028700" y="584835"/>
            <a:ext cx="5367105" cy="811530"/>
          </a:xfrm>
          <a:prstGeom prst="rect">
            <a:avLst/>
          </a:prstGeom>
        </p:spPr>
        <p:txBody>
          <a:bodyPr anchor="t" rtlCol="false" tIns="0" lIns="0" bIns="0" rIns="0">
            <a:spAutoFit/>
          </a:bodyPr>
          <a:lstStyle/>
          <a:p>
            <a:pPr algn="l">
              <a:lnSpc>
                <a:spcPts val="6719"/>
              </a:lnSpc>
            </a:pPr>
            <a:r>
              <a:rPr lang="en-US" sz="4800">
                <a:solidFill>
                  <a:srgbClr val="564D50"/>
                </a:solidFill>
                <a:latin typeface="Source Serif Pro"/>
                <a:ea typeface="Source Serif Pro"/>
                <a:cs typeface="Source Serif Pro"/>
                <a:sym typeface="Source Serif Pro"/>
              </a:rPr>
              <a:t>This or That?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DAGOUINowcM</dc:identifier>
  <dcterms:modified xsi:type="dcterms:W3CDTF">2011-08-01T06:04:30Z</dcterms:modified>
  <cp:revision>1</cp:revision>
  <dc:title>August 2024 SNAP Ed University Day 2 </dc:title>
</cp:coreProperties>
</file>